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  <p:sldMasterId id="2147483678" r:id="rId4"/>
    <p:sldMasterId id="2147483692" r:id="rId5"/>
    <p:sldMasterId id="2147483705" r:id="rId6"/>
    <p:sldMasterId id="2147483718" r:id="rId7"/>
    <p:sldMasterId id="2147483731" r:id="rId8"/>
    <p:sldMasterId id="2147483744" r:id="rId9"/>
  </p:sldMasterIdLst>
  <p:notesMasterIdLst>
    <p:notesMasterId r:id="rId11"/>
  </p:notesMasterIdLst>
  <p:sldIdLst>
    <p:sldId id="259" r:id="rId10"/>
    <p:sldId id="308" r:id="rId12"/>
    <p:sldId id="793" r:id="rId13"/>
    <p:sldId id="665" r:id="rId14"/>
    <p:sldId id="580" r:id="rId15"/>
    <p:sldId id="579" r:id="rId16"/>
    <p:sldId id="573" r:id="rId17"/>
    <p:sldId id="574" r:id="rId18"/>
    <p:sldId id="575" r:id="rId19"/>
    <p:sldId id="619" r:id="rId20"/>
    <p:sldId id="576" r:id="rId21"/>
    <p:sldId id="577" r:id="rId22"/>
    <p:sldId id="578" r:id="rId23"/>
    <p:sldId id="591" r:id="rId24"/>
    <p:sldId id="569" r:id="rId25"/>
    <p:sldId id="592" r:id="rId26"/>
    <p:sldId id="593" r:id="rId27"/>
    <p:sldId id="594" r:id="rId28"/>
    <p:sldId id="595" r:id="rId29"/>
    <p:sldId id="596" r:id="rId30"/>
    <p:sldId id="600" r:id="rId31"/>
    <p:sldId id="794" r:id="rId32"/>
    <p:sldId id="570" r:id="rId33"/>
    <p:sldId id="601" r:id="rId34"/>
    <p:sldId id="602" r:id="rId35"/>
    <p:sldId id="603" r:id="rId36"/>
    <p:sldId id="604" r:id="rId37"/>
    <p:sldId id="605" r:id="rId38"/>
    <p:sldId id="606" r:id="rId39"/>
    <p:sldId id="609" r:id="rId40"/>
    <p:sldId id="610" r:id="rId41"/>
    <p:sldId id="611" r:id="rId42"/>
    <p:sldId id="795" r:id="rId43"/>
    <p:sldId id="612" r:id="rId44"/>
    <p:sldId id="613" r:id="rId45"/>
    <p:sldId id="653" r:id="rId46"/>
    <p:sldId id="616" r:id="rId47"/>
    <p:sldId id="617" r:id="rId48"/>
    <p:sldId id="843" r:id="rId49"/>
    <p:sldId id="844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FF1D"/>
    <a:srgbClr val="11FF11"/>
    <a:srgbClr val="FCD4B2"/>
    <a:srgbClr val="FFFFFF"/>
    <a:srgbClr val="F2B600"/>
    <a:srgbClr val="009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647" autoAdjust="0"/>
  </p:normalViewPr>
  <p:slideViewPr>
    <p:cSldViewPr>
      <p:cViewPr varScale="1">
        <p:scale>
          <a:sx n="76" d="100"/>
          <a:sy n="76" d="100"/>
        </p:scale>
        <p:origin x="1236" y="90"/>
      </p:cViewPr>
      <p:guideLst>
        <p:guide orient="horz" pos="2416"/>
        <p:guide pos="278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slide" Target="slides/slide40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9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0" Type="http://schemas.openxmlformats.org/officeDocument/2006/relationships/slide" Target="slides/slide30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0" Type="http://schemas.openxmlformats.org/officeDocument/2006/relationships/slide" Target="slides/slide10.xml"/><Relationship Id="rId2" Type="http://schemas.openxmlformats.org/officeDocument/2006/relationships/theme" Target="theme/theme1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46EFEF-7C29-4E6E-871D-B6BCE3D38A1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Blue title slide 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715762"/>
            <a:ext cx="6858000" cy="1608645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4422171"/>
            <a:ext cx="6858000" cy="12192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HP_White_RGB_150_L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64" y="487705"/>
            <a:ext cx="1974941" cy="1974941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prstClr val="black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prstClr val="black"/>
              </a:solidFill>
              <a:cs typeface="HP Simplified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Half-page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9" y="1584963"/>
            <a:ext cx="3878263" cy="4293059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7"/>
            <a:ext cx="8458200" cy="573024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0"/>
            <a:ext cx="4011612" cy="42930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9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Half page, sub 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9" y="1584961"/>
            <a:ext cx="3878263" cy="4296588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7"/>
            <a:ext cx="8458200" cy="573024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0"/>
            <a:ext cx="4011612" cy="42930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2" y="1001854"/>
            <a:ext cx="8460105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9" name="TextBox 8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6" y="313417"/>
            <a:ext cx="8460105" cy="57302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584960"/>
            <a:ext cx="2523744" cy="4296832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584963"/>
            <a:ext cx="2523744" cy="4296833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584960"/>
            <a:ext cx="2527300" cy="4296832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2" y="1001854"/>
            <a:ext cx="8460105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10" name="TextBox 9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11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256458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400" b="1" i="0" spc="-100" baseline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8" y="6386346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en-US" sz="700" dirty="0">
                <a:solidFill>
                  <a:prstClr val="white"/>
                </a:solidFill>
                <a:cs typeface="HP Simplified"/>
              </a:rPr>
              <a:t>© Copyright 2012 Hewlett-Packard Development Company, L.P.  The information contained herein is subject to change without notice.</a:t>
            </a:r>
            <a:endParaRPr lang="en-US" sz="700" dirty="0">
              <a:solidFill>
                <a:prstClr val="white"/>
              </a:solidFill>
              <a:cs typeface="HP Simplified"/>
            </a:endParaRPr>
          </a:p>
        </p:txBody>
      </p:sp>
      <p:pic>
        <p:nvPicPr>
          <p:cNvPr id="8" name="Picture 7" descr="HPR_White_RGB_150_SMno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503920" y="6265863"/>
            <a:ext cx="356592" cy="3565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009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2564904"/>
            <a:ext cx="8229600" cy="1584176"/>
          </a:xfr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316993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title slide 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715762"/>
            <a:ext cx="6858000" cy="1608645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4422171"/>
            <a:ext cx="6858000" cy="12192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HP_White_RGB_150_L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64" y="487705"/>
            <a:ext cx="1974941" cy="1974941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prstClr val="black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prstClr val="black"/>
              </a:solidFill>
              <a:cs typeface="HP Simplified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4" name="TextBox 3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5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316993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256458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400" b="1" i="0" spc="-100" baseline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8" y="6386346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en-US" sz="700" dirty="0">
                <a:solidFill>
                  <a:prstClr val="white"/>
                </a:solidFill>
                <a:cs typeface="HP Simplified"/>
              </a:rPr>
              <a:t>© Copyright 2012 Hewlett-Packard Development Company, L.P.  The information contained herein is subject to change without notice.</a:t>
            </a:r>
            <a:endParaRPr lang="en-US" sz="700" dirty="0">
              <a:solidFill>
                <a:prstClr val="white"/>
              </a:solidFill>
              <a:cs typeface="HP Simplified"/>
            </a:endParaRPr>
          </a:p>
        </p:txBody>
      </p:sp>
      <p:pic>
        <p:nvPicPr>
          <p:cNvPr id="8" name="Picture 7" descr="HPR_White_RGB_150_SMno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503920" y="6265863"/>
            <a:ext cx="356592" cy="3565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0"/>
            <a:ext cx="6324600" cy="762000"/>
          </a:xfrm>
        </p:spPr>
        <p:txBody>
          <a:bodyPr/>
          <a:lstStyle>
            <a:lvl1pPr algn="l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lnSpc>
                <a:spcPct val="150000"/>
              </a:lnSpc>
              <a:buNone/>
              <a:defRPr sz="20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Blue quote slid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321226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505214" y="6047232"/>
            <a:ext cx="365736" cy="48764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en-US" sz="700" dirty="0" smtClean="0">
                <a:solidFill>
                  <a:prstClr val="white"/>
                </a:solidFill>
                <a:cs typeface="HP Simplified"/>
              </a:rPr>
              <a:t>© Copyright 2013 Hewlett-Packard Development Company, L.P.  The information contained herein is subject to change without notice.</a:t>
            </a:r>
            <a:endParaRPr lang="en-US" sz="700" dirty="0" smtClean="0">
              <a:solidFill>
                <a:prstClr val="white"/>
              </a:solidFill>
              <a:cs typeface="HP Simplified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4407148"/>
            <a:ext cx="5148072" cy="865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 panose="020B060402020202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9" name="TextBox 8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10" name="Picture 3" descr="HP_Blue_RGB_150_SM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rgbClr val="009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2564904"/>
            <a:ext cx="8229600" cy="1584176"/>
          </a:xfr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4" name="TextBox 3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5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0"/>
            <a:ext cx="8117904" cy="4293024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5" name="TextBox 4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8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, sub 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1001854"/>
            <a:ext cx="8117206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2"/>
            <a:ext cx="8119872" cy="4305300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9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, sub titl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1001854"/>
            <a:ext cx="8117206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2"/>
            <a:ext cx="8119872" cy="4305300"/>
          </a:xfrm>
        </p:spPr>
        <p:txBody>
          <a:bodyPr wrap="square">
            <a:noAutofit/>
          </a:bodyPr>
          <a:lstStyle>
            <a:lvl1pPr marL="173355" indent="-173355">
              <a:buFont typeface="HP Simplified" pitchFamily="34" charset="0"/>
              <a:buChar char="•"/>
              <a:defRPr sz="1400" b="0">
                <a:solidFill>
                  <a:srgbClr val="000000"/>
                </a:solidFill>
              </a:defRPr>
            </a:lvl1pPr>
            <a:lvl2pPr marL="346075" indent="-173355">
              <a:buSzPct val="80000"/>
              <a:buFont typeface="HP Simplified"/>
              <a:buChar char="−"/>
              <a:defRPr sz="1400">
                <a:solidFill>
                  <a:srgbClr val="000000"/>
                </a:solidFill>
              </a:defRPr>
            </a:lvl2pPr>
            <a:lvl3pPr marL="516255" indent="-170180">
              <a:defRPr sz="1400">
                <a:solidFill>
                  <a:srgbClr val="000000"/>
                </a:solidFill>
              </a:defRPr>
            </a:lvl3pPr>
            <a:lvl4pPr marL="694055" indent="-180975">
              <a:defRPr sz="1400">
                <a:solidFill>
                  <a:srgbClr val="000000"/>
                </a:solidFill>
              </a:defRPr>
            </a:lvl4pPr>
            <a:lvl5pPr marL="838200" indent="-151130"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9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29186" y="313420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9184" y="1584963"/>
            <a:ext cx="4030662" cy="42930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6" y="1584960"/>
            <a:ext cx="3878264" cy="4296832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2" y="1001854"/>
            <a:ext cx="8460105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9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2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16" Type="http://schemas.openxmlformats.org/officeDocument/2006/relationships/image" Target="../media/image5.png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6" Type="http://schemas.openxmlformats.org/officeDocument/2006/relationships/theme" Target="../theme/theme3.xml"/><Relationship Id="rId15" Type="http://schemas.openxmlformats.org/officeDocument/2006/relationships/image" Target="../media/image7.png"/><Relationship Id="rId14" Type="http://schemas.openxmlformats.org/officeDocument/2006/relationships/image" Target="../media/image6.png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0.xml"/><Relationship Id="rId8" Type="http://schemas.openxmlformats.org/officeDocument/2006/relationships/slideLayout" Target="../slideLayouts/slideLayout49.xml"/><Relationship Id="rId7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3.xml"/><Relationship Id="rId15" Type="http://schemas.openxmlformats.org/officeDocument/2006/relationships/theme" Target="../theme/theme4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1.xml"/><Relationship Id="rId1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0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5" Type="http://schemas.openxmlformats.org/officeDocument/2006/relationships/theme" Target="../theme/theme5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3.xml"/><Relationship Id="rId1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7.xml"/><Relationship Id="rId15" Type="http://schemas.openxmlformats.org/officeDocument/2006/relationships/theme" Target="../theme/theme6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5.xml"/><Relationship Id="rId1" Type="http://schemas.openxmlformats.org/officeDocument/2006/relationships/slideLayout" Target="../slideLayouts/slideLayout6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5" Type="http://schemas.openxmlformats.org/officeDocument/2006/relationships/theme" Target="../theme/theme7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8.xml"/><Relationship Id="rId8" Type="http://schemas.openxmlformats.org/officeDocument/2006/relationships/slideLayout" Target="../slideLayouts/slideLayout97.xml"/><Relationship Id="rId7" Type="http://schemas.openxmlformats.org/officeDocument/2006/relationships/slideLayout" Target="../slideLayouts/slideLayout96.xml"/><Relationship Id="rId6" Type="http://schemas.openxmlformats.org/officeDocument/2006/relationships/slideLayout" Target="../slideLayouts/slideLayout95.xml"/><Relationship Id="rId5" Type="http://schemas.openxmlformats.org/officeDocument/2006/relationships/slideLayout" Target="../slideLayouts/slideLayout94.xml"/><Relationship Id="rId4" Type="http://schemas.openxmlformats.org/officeDocument/2006/relationships/slideLayout" Target="../slideLayouts/slideLayout93.xml"/><Relationship Id="rId3" Type="http://schemas.openxmlformats.org/officeDocument/2006/relationships/slideLayout" Target="../slideLayouts/slideLayout92.xml"/><Relationship Id="rId2" Type="http://schemas.openxmlformats.org/officeDocument/2006/relationships/slideLayout" Target="../slideLayouts/slideLayout91.xml"/><Relationship Id="rId15" Type="http://schemas.openxmlformats.org/officeDocument/2006/relationships/theme" Target="../theme/theme8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99.xml"/><Relationship Id="rId1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9184" y="313419"/>
            <a:ext cx="8123236" cy="574516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29184" y="1584960"/>
            <a:ext cx="8119872" cy="429302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  <a:endParaRPr lang="en-US" noProof="0" dirty="0" smtClean="0"/>
          </a:p>
          <a:p>
            <a:pPr lvl="1"/>
            <a:r>
              <a:rPr lang="en-US" noProof="0" dirty="0" smtClean="0"/>
              <a:t>Second level</a:t>
            </a:r>
            <a:endParaRPr lang="en-US" noProof="0" dirty="0" smtClean="0"/>
          </a:p>
          <a:p>
            <a:pPr lvl="2"/>
            <a:r>
              <a:rPr lang="en-US" noProof="0" dirty="0" smtClean="0"/>
              <a:t>Third level</a:t>
            </a:r>
            <a:endParaRPr lang="en-US" noProof="0" dirty="0" smtClean="0"/>
          </a:p>
          <a:p>
            <a:pPr lvl="3"/>
            <a:r>
              <a:rPr lang="en-US" noProof="0" dirty="0" smtClean="0"/>
              <a:t>Fourth level</a:t>
            </a:r>
            <a:endParaRPr lang="en-US" noProof="0" dirty="0" smtClean="0"/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9" name="TextBox 8"/>
          <p:cNvSpPr txBox="1"/>
          <p:nvPr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8" name="TextBox 7"/>
          <p:cNvSpPr txBox="1"/>
          <p:nvPr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4" name="Picture 3" descr="HP_Blue_RGB_150_SM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HP Simplified" pitchFamily="34" charset="0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 panose="020B0604020202020204"/>
        <a:buNone/>
        <a:defRPr sz="1800" b="1" i="0" kern="1200">
          <a:solidFill>
            <a:schemeClr val="tx2"/>
          </a:solidFill>
          <a:latin typeface="HP Simplified" pitchFamily="34" charset="0"/>
          <a:ea typeface="+mn-ea"/>
          <a:cs typeface="HP Simplified" pitchFamily="34" charset="0"/>
        </a:defRPr>
      </a:lvl1pPr>
      <a:lvl2pPr marL="0" indent="0" algn="l" defTabSz="429895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2pPr>
      <a:lvl3pPr marL="170180" indent="-17018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HP Simplified" pitchFamily="34" charset="0"/>
        <a:buChar char="•"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3pPr>
      <a:lvl4pPr marL="341630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HP Simplified" pitchFamily="34" charset="0"/>
        <a:buChar char="–"/>
        <a:defRPr lang="en-US" sz="1400" b="0" i="0" kern="1200" dirty="0" smtClean="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4pPr>
      <a:lvl5pPr marL="469900" indent="-15113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HP Simplified" pitchFamily="34" charset="0"/>
        <a:buChar char="•"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 panose="020B0604020202020204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009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0"/>
            <a:ext cx="7162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2"/>
            <a:ext cx="8229600" cy="490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pic>
        <p:nvPicPr>
          <p:cNvPr id="1028" name="图片 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738"/>
            <a:ext cx="2716213" cy="154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 panose="020B0604020202020204"/>
                <a:ea typeface="华文细黑"/>
              </a:defRPr>
            </a:lvl1pPr>
          </a:lstStyle>
          <a:p>
            <a:pPr>
              <a:defRPr/>
            </a:pPr>
            <a:endParaRPr lang="en-US" altLang="en-US"/>
          </a:p>
        </p:txBody>
      </p:sp>
      <p:pic>
        <p:nvPicPr>
          <p:cNvPr id="1029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30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1031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 smtClean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3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 smtClean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defTabSz="457200"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srgbClr val="000000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defTabSz="457200"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defTabSz="457200"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defTabSz="457200"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21.pn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30.w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6.xml"/><Relationship Id="rId1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0.xml"/><Relationship Id="rId8" Type="http://schemas.openxmlformats.org/officeDocument/2006/relationships/slideLayout" Target="../slideLayouts/slideLayout30.xml"/><Relationship Id="rId7" Type="http://schemas.openxmlformats.org/officeDocument/2006/relationships/image" Target="../media/image37.png"/><Relationship Id="rId6" Type="http://schemas.openxmlformats.org/officeDocument/2006/relationships/image" Target="../media/image36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35.png"/><Relationship Id="rId2" Type="http://schemas.openxmlformats.org/officeDocument/2006/relationships/image" Target="../media/image16.png"/><Relationship Id="rId1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19175" y="2316480"/>
            <a:ext cx="6819265" cy="1308735"/>
          </a:xfrm>
        </p:spPr>
        <p:txBody>
          <a:bodyPr/>
          <a:lstStyle/>
          <a:p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AI--</a:t>
            </a:r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量化交易</a:t>
            </a:r>
            <a:endParaRPr lang="en-US" altLang="zh-CN" sz="4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投资交易简介</a:t>
            </a:r>
            <a:endParaRPr lang="zh-CN" altLang="en-US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0655" y="5137150"/>
            <a:ext cx="5920105" cy="15436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" y="885190"/>
            <a:ext cx="8342630" cy="21805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20" y="3321685"/>
            <a:ext cx="5892165" cy="1560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1.1  </a:t>
            </a:r>
            <a:r>
              <a:rPr lang="zh-CN" altLang="en-US" dirty="0" smtClean="0"/>
              <a:t>基本交易</a:t>
            </a:r>
            <a:endParaRPr lang="zh-CN" altLang="en-US" dirty="0" smtClean="0"/>
          </a:p>
        </p:txBody>
      </p:sp>
      <p:grpSp>
        <p:nvGrpSpPr>
          <p:cNvPr id="9" name="组合 8"/>
          <p:cNvGrpSpPr/>
          <p:nvPr/>
        </p:nvGrpSpPr>
        <p:grpSpPr>
          <a:xfrm>
            <a:off x="203200" y="3341370"/>
            <a:ext cx="8230235" cy="1369695"/>
            <a:chOff x="659" y="1533"/>
            <a:chExt cx="12961" cy="2157"/>
          </a:xfrm>
        </p:grpSpPr>
        <p:sp>
          <p:nvSpPr>
            <p:cNvPr id="4" name="文本框 3"/>
            <p:cNvSpPr txBox="1"/>
            <p:nvPr/>
          </p:nvSpPr>
          <p:spPr>
            <a:xfrm>
              <a:off x="659" y="1609"/>
              <a:ext cx="4508" cy="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/>
                <a:t>交易：   </a:t>
              </a:r>
              <a:endParaRPr lang="zh-CN" altLang="en-US" sz="2800"/>
            </a:p>
            <a:p>
              <a:r>
                <a:rPr lang="en-US" altLang="zh-CN" sz="2800"/>
                <a:t>	</a:t>
              </a:r>
              <a:r>
                <a:rPr lang="zh-CN" altLang="en-US" sz="2800"/>
                <a:t>买 和 卖</a:t>
              </a:r>
              <a:endParaRPr lang="zh-CN" altLang="en-US" sz="2800" b="1"/>
            </a:p>
          </p:txBody>
        </p:sp>
        <p:sp>
          <p:nvSpPr>
            <p:cNvPr id="5" name="左大括号 4"/>
            <p:cNvSpPr/>
            <p:nvPr/>
          </p:nvSpPr>
          <p:spPr>
            <a:xfrm>
              <a:off x="4473" y="1771"/>
              <a:ext cx="119" cy="1814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rgbClr val="FF66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929" y="1533"/>
              <a:ext cx="353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A</a:t>
              </a:r>
              <a:r>
                <a:rPr lang="zh-CN" altLang="en-US"/>
                <a:t>股              </a:t>
              </a:r>
              <a:r>
                <a:rPr lang="en-US" altLang="zh-CN"/>
                <a:t>OK</a:t>
              </a:r>
              <a:endParaRPr lang="en-US" altLang="zh-CN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929" y="3110"/>
              <a:ext cx="373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Others</a:t>
              </a:r>
              <a:r>
                <a:rPr lang="zh-CN" altLang="en-US"/>
                <a:t>        </a:t>
              </a:r>
              <a:r>
                <a:rPr lang="en-US" altLang="zh-CN"/>
                <a:t>Not</a:t>
              </a:r>
              <a:r>
                <a:rPr lang="zh-CN" altLang="en-US"/>
                <a:t>   </a:t>
              </a:r>
              <a:r>
                <a:rPr lang="en-US" altLang="zh-CN"/>
                <a:t>OK</a:t>
              </a:r>
              <a:endParaRPr lang="en-US" altLang="zh-CN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800" y="1852"/>
              <a:ext cx="3821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/>
                <a:t>买：做多</a:t>
              </a:r>
              <a:endParaRPr lang="zh-CN" altLang="en-US" sz="2000"/>
            </a:p>
            <a:p>
              <a:endParaRPr lang="zh-CN" altLang="en-US" sz="2000"/>
            </a:p>
            <a:p>
              <a:r>
                <a:rPr lang="zh-CN" altLang="en-US" sz="2000"/>
                <a:t>卖：做空？</a:t>
              </a:r>
              <a:endParaRPr lang="zh-CN" altLang="en-US" sz="2000"/>
            </a:p>
          </p:txBody>
        </p:sp>
      </p:grpSp>
      <p:pic>
        <p:nvPicPr>
          <p:cNvPr id="49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4510" y="899160"/>
            <a:ext cx="2124075" cy="22764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57810" y="1520190"/>
            <a:ext cx="574484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盘口：显示各档买卖价格及其单量；</a:t>
            </a:r>
            <a:endParaRPr lang="zh-CN" altLang="en-US" sz="2800"/>
          </a:p>
          <a:p>
            <a:r>
              <a:rPr lang="en-US" altLang="zh-CN" sz="2800"/>
              <a:t>	level1</a:t>
            </a:r>
            <a:r>
              <a:rPr lang="zh-CN" altLang="en-US" sz="2800"/>
              <a:t>，</a:t>
            </a:r>
            <a:r>
              <a:rPr lang="en-US" altLang="zh-CN" sz="2800"/>
              <a:t>level2</a:t>
            </a:r>
            <a:r>
              <a:rPr lang="zh-CN" altLang="en-US" sz="2800"/>
              <a:t>；</a:t>
            </a:r>
            <a:endParaRPr lang="en-US" altLang="zh-CN" sz="2800"/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7811770" y="3521075"/>
            <a:ext cx="10795" cy="41211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2" name="直接箭头连接符 11"/>
          <p:cNvCxnSpPr/>
          <p:nvPr/>
        </p:nvCxnSpPr>
        <p:spPr>
          <a:xfrm>
            <a:off x="7811770" y="4220845"/>
            <a:ext cx="10795" cy="41783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3" name="文本框 12"/>
          <p:cNvSpPr txBox="1"/>
          <p:nvPr/>
        </p:nvSpPr>
        <p:spPr>
          <a:xfrm>
            <a:off x="633095" y="5120005"/>
            <a:ext cx="870394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开仓</a:t>
            </a:r>
            <a:r>
              <a:rPr lang="en-US" altLang="zh-CN" sz="2800"/>
              <a:t>(Open Order):</a:t>
            </a:r>
            <a:r>
              <a:rPr lang="zh-CN" altLang="en-US" sz="2800"/>
              <a:t>买</a:t>
            </a:r>
            <a:r>
              <a:rPr lang="en-US" altLang="zh-CN" sz="2800"/>
              <a:t>,</a:t>
            </a:r>
            <a:r>
              <a:rPr lang="zh-CN" altLang="en-US" sz="2800"/>
              <a:t>多</a:t>
            </a:r>
            <a:r>
              <a:rPr lang="en-US" altLang="zh-CN" sz="2800"/>
              <a:t>(Buy,Long)/</a:t>
            </a:r>
            <a:r>
              <a:rPr lang="zh-CN" altLang="en-US" sz="2800"/>
              <a:t>卖，空</a:t>
            </a:r>
            <a:r>
              <a:rPr lang="en-US" altLang="zh-CN" sz="2800"/>
              <a:t>(Sell,Short)</a:t>
            </a:r>
            <a:endParaRPr lang="en-US" altLang="zh-CN" sz="2800"/>
          </a:p>
          <a:p>
            <a:r>
              <a:rPr lang="zh-CN" altLang="en-US" sz="2800"/>
              <a:t>平仓</a:t>
            </a:r>
            <a:r>
              <a:rPr lang="en-US" altLang="zh-CN" sz="2800"/>
              <a:t>(Close Order)</a:t>
            </a:r>
            <a:endParaRPr lang="en-US" altLang="zh-CN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1.1  </a:t>
            </a:r>
            <a:r>
              <a:rPr lang="zh-CN" altLang="en-US" dirty="0" smtClean="0"/>
              <a:t>基本交易</a:t>
            </a:r>
            <a:endParaRPr lang="zh-CN" altLang="en-US" dirty="0" smtClean="0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4510" y="899160"/>
            <a:ext cx="2124075" cy="22764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57810" y="1233170"/>
            <a:ext cx="640270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交易方式：</a:t>
            </a:r>
            <a:endParaRPr lang="zh-CN" altLang="en-US" sz="2800"/>
          </a:p>
          <a:p>
            <a:r>
              <a:rPr lang="en-US" altLang="zh-CN" sz="2800"/>
              <a:t>	</a:t>
            </a:r>
            <a:r>
              <a:rPr lang="zh-CN" altLang="en-US" sz="2800"/>
              <a:t>摆单：以低于最低卖价买或者以</a:t>
            </a:r>
            <a:r>
              <a:rPr lang="en-US" altLang="zh-CN" sz="2800"/>
              <a:t>		</a:t>
            </a:r>
            <a:r>
              <a:rPr lang="zh-CN" altLang="en-US" sz="2800"/>
              <a:t>高于最高价卖；</a:t>
            </a:r>
            <a:endParaRPr lang="zh-CN" altLang="en-US" sz="2800"/>
          </a:p>
          <a:p>
            <a:r>
              <a:rPr lang="en-US" altLang="zh-CN" sz="2800"/>
              <a:t>		</a:t>
            </a:r>
            <a:r>
              <a:rPr lang="zh-CN" altLang="en-US" sz="2800"/>
              <a:t>买：</a:t>
            </a:r>
            <a:r>
              <a:rPr lang="en-US" altLang="zh-CN" sz="2800"/>
              <a:t>Bid</a:t>
            </a:r>
            <a:r>
              <a:rPr lang="zh-CN" altLang="en-US" sz="2800"/>
              <a:t>；卖：</a:t>
            </a:r>
            <a:r>
              <a:rPr lang="en-US" altLang="zh-CN" sz="2800"/>
              <a:t>Ask</a:t>
            </a:r>
            <a:r>
              <a:rPr lang="zh-CN" altLang="en-US" sz="2800"/>
              <a:t>；</a:t>
            </a:r>
            <a:endParaRPr lang="zh-CN" altLang="en-US" sz="2800"/>
          </a:p>
          <a:p>
            <a:r>
              <a:rPr lang="en-US" altLang="zh-CN" sz="2800"/>
              <a:t>	</a:t>
            </a:r>
            <a:r>
              <a:rPr lang="zh-CN" altLang="en-US" sz="2800"/>
              <a:t>拍单：</a:t>
            </a:r>
            <a:r>
              <a:rPr lang="zh-CN" altLang="en-US" sz="2800">
                <a:sym typeface="+mn-ea"/>
              </a:rPr>
              <a:t>以卖价买或者买价卖；</a:t>
            </a:r>
            <a:endParaRPr lang="zh-CN" altLang="en-US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510" y="3369945"/>
            <a:ext cx="2124075" cy="22764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676005" y="4718050"/>
            <a:ext cx="323215" cy="22288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90365" y="4319270"/>
            <a:ext cx="20904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“</a:t>
            </a:r>
            <a:r>
              <a:rPr lang="zh-CN" altLang="en-US" sz="2800"/>
              <a:t>冰山一角</a:t>
            </a:r>
            <a:r>
              <a:rPr lang="en-US" altLang="zh-CN" sz="2800"/>
              <a:t>”</a:t>
            </a:r>
            <a:endParaRPr lang="en-US" altLang="zh-CN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1.2  </a:t>
            </a:r>
            <a:r>
              <a:rPr lang="zh-CN" altLang="en-US" dirty="0" smtClean="0"/>
              <a:t>投资交易市场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393700" y="1026795"/>
            <a:ext cx="74739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股票市场，期货市场，期权市场，外汇市场，国债市场</a:t>
            </a:r>
            <a:endParaRPr lang="en-US" altLang="zh-CN" sz="2000"/>
          </a:p>
        </p:txBody>
      </p:sp>
      <p:sp>
        <p:nvSpPr>
          <p:cNvPr id="8" name="文本框 7"/>
          <p:cNvSpPr txBox="1"/>
          <p:nvPr/>
        </p:nvSpPr>
        <p:spPr>
          <a:xfrm>
            <a:off x="393700" y="1658620"/>
            <a:ext cx="1419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交易方向</a:t>
            </a:r>
            <a:endParaRPr lang="zh-CN" altLang="en-US" sz="2000"/>
          </a:p>
        </p:txBody>
      </p:sp>
      <p:sp>
        <p:nvSpPr>
          <p:cNvPr id="9" name="文本框 8"/>
          <p:cNvSpPr txBox="1"/>
          <p:nvPr/>
        </p:nvSpPr>
        <p:spPr>
          <a:xfrm>
            <a:off x="4628515" y="1658620"/>
            <a:ext cx="1419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T+1/0</a:t>
            </a:r>
            <a:endParaRPr lang="en-US" altLang="zh-CN" sz="2000"/>
          </a:p>
        </p:txBody>
      </p:sp>
      <p:sp>
        <p:nvSpPr>
          <p:cNvPr id="11" name="文本框 10"/>
          <p:cNvSpPr txBox="1"/>
          <p:nvPr/>
        </p:nvSpPr>
        <p:spPr>
          <a:xfrm>
            <a:off x="465455" y="4290695"/>
            <a:ext cx="1419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涨跌停</a:t>
            </a:r>
            <a:endParaRPr lang="zh-CN" altLang="en-US" sz="2000"/>
          </a:p>
        </p:txBody>
      </p:sp>
      <p:sp>
        <p:nvSpPr>
          <p:cNvPr id="12" name="文本框 11"/>
          <p:cNvSpPr txBox="1"/>
          <p:nvPr/>
        </p:nvSpPr>
        <p:spPr>
          <a:xfrm>
            <a:off x="4628515" y="4290695"/>
            <a:ext cx="1419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杠杆</a:t>
            </a:r>
            <a:endParaRPr lang="zh-CN" altLang="en-US" sz="2000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2925" y="1727200"/>
            <a:ext cx="2124075" cy="22764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830" y="2253615"/>
            <a:ext cx="3486785" cy="1537970"/>
          </a:xfrm>
          <a:prstGeom prst="rect">
            <a:avLst/>
          </a:prstGeom>
        </p:spPr>
      </p:pic>
      <p:pic>
        <p:nvPicPr>
          <p:cNvPr id="15" name="图片 14" descr="ti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830" y="4689475"/>
            <a:ext cx="3718560" cy="174434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840" y="4290695"/>
            <a:ext cx="1544955" cy="217487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1305" y="4290695"/>
            <a:ext cx="1528445" cy="2174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1.2  </a:t>
            </a:r>
            <a:r>
              <a:rPr lang="zh-CN" altLang="en-US" dirty="0" smtClean="0"/>
              <a:t>投资交易市场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681355" y="1421130"/>
            <a:ext cx="7473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股票市场：单向做多，</a:t>
            </a:r>
            <a:r>
              <a:rPr lang="en-US" altLang="zh-CN" sz="2800"/>
              <a:t>T+1,</a:t>
            </a:r>
            <a:r>
              <a:rPr lang="zh-CN" altLang="en-US" sz="2800"/>
              <a:t>涨跌停，无杠杆；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681355" y="2395220"/>
            <a:ext cx="7473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期货市场：多空双向，</a:t>
            </a:r>
            <a:r>
              <a:rPr lang="en-US" altLang="zh-CN" sz="2800"/>
              <a:t>T+0</a:t>
            </a:r>
            <a:r>
              <a:rPr lang="zh-CN" altLang="en-US" sz="2800"/>
              <a:t>，涨跌停，有杠杆；</a:t>
            </a:r>
            <a:endParaRPr lang="zh-CN" altLang="en-US" sz="2800"/>
          </a:p>
        </p:txBody>
      </p:sp>
      <p:sp>
        <p:nvSpPr>
          <p:cNvPr id="5" name="文本框 4"/>
          <p:cNvSpPr txBox="1"/>
          <p:nvPr/>
        </p:nvSpPr>
        <p:spPr>
          <a:xfrm>
            <a:off x="681355" y="3409950"/>
            <a:ext cx="7473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期权市场：多空双向，</a:t>
            </a:r>
            <a:r>
              <a:rPr lang="en-US" altLang="zh-CN" sz="2800"/>
              <a:t>T+0, -</a:t>
            </a:r>
            <a:r>
              <a:rPr lang="zh-CN" altLang="en-US" sz="2800"/>
              <a:t>，</a:t>
            </a:r>
            <a:r>
              <a:rPr lang="en-US" altLang="zh-CN" sz="2800"/>
              <a:t>-</a:t>
            </a:r>
            <a:r>
              <a:rPr lang="zh-CN" altLang="en-US" sz="2800"/>
              <a:t>；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681355" y="4364990"/>
            <a:ext cx="7474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外汇市场：多空双向，</a:t>
            </a:r>
            <a:r>
              <a:rPr lang="en-US" altLang="zh-CN" sz="2800"/>
              <a:t>T+0,</a:t>
            </a:r>
            <a:r>
              <a:rPr lang="zh-CN" altLang="en-US" sz="2800"/>
              <a:t>无涨跌停，有杠杆；</a:t>
            </a:r>
            <a:endParaRPr lang="zh-CN" altLang="en-US" sz="2800"/>
          </a:p>
        </p:txBody>
      </p:sp>
      <p:sp>
        <p:nvSpPr>
          <p:cNvPr id="7" name="文本框 6"/>
          <p:cNvSpPr txBox="1"/>
          <p:nvPr/>
        </p:nvSpPr>
        <p:spPr>
          <a:xfrm>
            <a:off x="681355" y="5273040"/>
            <a:ext cx="7474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国债市场：多空双向，</a:t>
            </a:r>
            <a:r>
              <a:rPr lang="en-US" altLang="zh-CN" sz="2800"/>
              <a:t>T+0,</a:t>
            </a:r>
            <a:r>
              <a:rPr lang="zh-CN" altLang="en-US" sz="2800"/>
              <a:t>无涨跌停，有杠杆；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1.3  </a:t>
            </a:r>
            <a:r>
              <a:rPr lang="zh-CN" altLang="en-US" dirty="0" smtClean="0">
                <a:sym typeface="+mn-ea"/>
              </a:rPr>
              <a:t>市场分析</a:t>
            </a:r>
            <a:endParaRPr lang="zh-CN" altLang="en-US" dirty="0" smtClean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58265" y="1407795"/>
            <a:ext cx="548703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基本面分析：入手角度 基本的经济、财务数据</a:t>
            </a:r>
            <a:endParaRPr lang="zh-CN" altLang="en-US" sz="2000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000"/>
              <a:t>经济环境</a:t>
            </a:r>
            <a:endParaRPr lang="zh-CN" altLang="en-US" sz="2000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000"/>
              <a:t>行业前景</a:t>
            </a:r>
            <a:endParaRPr lang="zh-CN" altLang="en-US" sz="2000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000"/>
              <a:t>企业价值</a:t>
            </a:r>
            <a:endParaRPr lang="zh-CN" altLang="en-US" sz="2000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000"/>
              <a:t>产品价值</a:t>
            </a:r>
            <a:endParaRPr lang="zh-CN" altLang="en-US" sz="2000"/>
          </a:p>
        </p:txBody>
      </p:sp>
      <p:sp>
        <p:nvSpPr>
          <p:cNvPr id="4" name="文本框 3"/>
          <p:cNvSpPr txBox="1"/>
          <p:nvPr/>
        </p:nvSpPr>
        <p:spPr>
          <a:xfrm>
            <a:off x="1358265" y="3724275"/>
            <a:ext cx="538289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技术分析：入手角度 基本的交易数据、规律</a:t>
            </a:r>
            <a:endParaRPr lang="zh-CN" altLang="en-US" sz="2000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000"/>
              <a:t>成交价格</a:t>
            </a:r>
            <a:endParaRPr lang="zh-CN" altLang="en-US" sz="2000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000"/>
              <a:t>成交量</a:t>
            </a:r>
            <a:endParaRPr lang="zh-CN" altLang="en-US" sz="2000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000"/>
              <a:t>时间周期</a:t>
            </a:r>
            <a:endParaRPr lang="zh-CN" altLang="en-US" sz="20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23410" y="1953895"/>
            <a:ext cx="1585595" cy="15894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410" y="4180840"/>
            <a:ext cx="1270000" cy="1772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1.3  </a:t>
            </a:r>
            <a:r>
              <a:rPr lang="zh-CN" altLang="en-US" dirty="0" smtClean="0">
                <a:sym typeface="+mn-ea"/>
              </a:rPr>
              <a:t>市场分析</a:t>
            </a:r>
            <a:endParaRPr lang="zh-CN" altLang="en-US" dirty="0" smtClean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9720" y="1065530"/>
            <a:ext cx="18027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基本面分析</a:t>
            </a:r>
            <a:endParaRPr lang="zh-CN" altLang="en-US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3357880" y="2505710"/>
            <a:ext cx="2216785" cy="20447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431915" y="1065530"/>
            <a:ext cx="18027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技术分析</a:t>
            </a:r>
            <a:endParaRPr lang="zh-CN" altLang="en-US" sz="2000"/>
          </a:p>
        </p:txBody>
      </p:sp>
      <p:grpSp>
        <p:nvGrpSpPr>
          <p:cNvPr id="17" name="组合 16"/>
          <p:cNvGrpSpPr/>
          <p:nvPr/>
        </p:nvGrpSpPr>
        <p:grpSpPr>
          <a:xfrm>
            <a:off x="6585585" y="2018665"/>
            <a:ext cx="1351915" cy="1492250"/>
            <a:chOff x="10129" y="3869"/>
            <a:chExt cx="3062" cy="3511"/>
          </a:xfrm>
        </p:grpSpPr>
        <p:sp>
          <p:nvSpPr>
            <p:cNvPr id="160" name=" 160"/>
            <p:cNvSpPr/>
            <p:nvPr/>
          </p:nvSpPr>
          <p:spPr>
            <a:xfrm>
              <a:off x="10129" y="3869"/>
              <a:ext cx="2835" cy="2041"/>
            </a:xfrm>
            <a:custGeom>
              <a:avLst/>
              <a:gdLst>
                <a:gd name="connsiteX0" fmla="*/ 2723651 w 2860172"/>
                <a:gd name="connsiteY0" fmla="*/ 817 h 2023853"/>
                <a:gd name="connsiteX1" fmla="*/ 2826935 w 2860172"/>
                <a:gd name="connsiteY1" fmla="*/ 33337 h 2023853"/>
                <a:gd name="connsiteX2" fmla="*/ 2829774 w 2860172"/>
                <a:gd name="connsiteY2" fmla="*/ 35326 h 2023853"/>
                <a:gd name="connsiteX3" fmla="*/ 2849613 w 2860172"/>
                <a:gd name="connsiteY3" fmla="*/ 185007 h 2023853"/>
                <a:gd name="connsiteX4" fmla="*/ 2807494 w 2860172"/>
                <a:gd name="connsiteY4" fmla="*/ 326285 h 2023853"/>
                <a:gd name="connsiteX5" fmla="*/ 2480152 w 2860172"/>
                <a:gd name="connsiteY5" fmla="*/ 1326140 h 2023853"/>
                <a:gd name="connsiteX6" fmla="*/ 2479216 w 2860172"/>
                <a:gd name="connsiteY6" fmla="*/ 1322755 h 2023853"/>
                <a:gd name="connsiteX7" fmla="*/ 2348905 w 2860172"/>
                <a:gd name="connsiteY7" fmla="*/ 1721466 h 2023853"/>
                <a:gd name="connsiteX8" fmla="*/ 2280556 w 2860172"/>
                <a:gd name="connsiteY8" fmla="*/ 1058272 h 2023853"/>
                <a:gd name="connsiteX9" fmla="*/ 2226338 w 2860172"/>
                <a:gd name="connsiteY9" fmla="*/ 1103673 h 2023853"/>
                <a:gd name="connsiteX10" fmla="*/ 0 w 2860172"/>
                <a:gd name="connsiteY10" fmla="*/ 2023853 h 2023853"/>
                <a:gd name="connsiteX11" fmla="*/ 1702841 w 2860172"/>
                <a:gd name="connsiteY11" fmla="*/ 735848 h 2023853"/>
                <a:gd name="connsiteX12" fmla="*/ 1811294 w 2860172"/>
                <a:gd name="connsiteY12" fmla="*/ 575004 h 2023853"/>
                <a:gd name="connsiteX13" fmla="*/ 1151281 w 2860172"/>
                <a:gd name="connsiteY13" fmla="*/ 506068 h 2023853"/>
                <a:gd name="connsiteX14" fmla="*/ 2640411 w 2860172"/>
                <a:gd name="connsiteY14" fmla="*/ 20803 h 2023853"/>
                <a:gd name="connsiteX15" fmla="*/ 2675299 w 2860172"/>
                <a:gd name="connsiteY15" fmla="*/ 10454 h 2023853"/>
                <a:gd name="connsiteX16" fmla="*/ 2723651 w 2860172"/>
                <a:gd name="connsiteY16" fmla="*/ 817 h 202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60172" h="2023853">
                  <a:moveTo>
                    <a:pt x="2723651" y="817"/>
                  </a:moveTo>
                  <a:cubicBezTo>
                    <a:pt x="2768908" y="-3349"/>
                    <a:pt x="2804496" y="8545"/>
                    <a:pt x="2826935" y="33337"/>
                  </a:cubicBezTo>
                  <a:cubicBezTo>
                    <a:pt x="2828146" y="33729"/>
                    <a:pt x="2828970" y="34520"/>
                    <a:pt x="2829774" y="35326"/>
                  </a:cubicBezTo>
                  <a:cubicBezTo>
                    <a:pt x="2860445" y="66039"/>
                    <a:pt x="2869482" y="118360"/>
                    <a:pt x="2849613" y="185007"/>
                  </a:cubicBezTo>
                  <a:lnTo>
                    <a:pt x="2807494" y="326285"/>
                  </a:lnTo>
                  <a:lnTo>
                    <a:pt x="2480152" y="1326140"/>
                  </a:lnTo>
                  <a:lnTo>
                    <a:pt x="2479216" y="1322755"/>
                  </a:lnTo>
                  <a:lnTo>
                    <a:pt x="2348905" y="1721466"/>
                  </a:lnTo>
                  <a:lnTo>
                    <a:pt x="2280556" y="1058272"/>
                  </a:lnTo>
                  <a:lnTo>
                    <a:pt x="2226338" y="1103673"/>
                  </a:lnTo>
                  <a:cubicBezTo>
                    <a:pt x="1323053" y="1809646"/>
                    <a:pt x="162385" y="2005519"/>
                    <a:pt x="0" y="2023853"/>
                  </a:cubicBezTo>
                  <a:cubicBezTo>
                    <a:pt x="722027" y="1807246"/>
                    <a:pt x="1311081" y="1275400"/>
                    <a:pt x="1702841" y="735848"/>
                  </a:cubicBezTo>
                  <a:lnTo>
                    <a:pt x="1811294" y="575004"/>
                  </a:lnTo>
                  <a:lnTo>
                    <a:pt x="1151281" y="506068"/>
                  </a:lnTo>
                  <a:lnTo>
                    <a:pt x="2640411" y="20803"/>
                  </a:lnTo>
                  <a:lnTo>
                    <a:pt x="2675299" y="10454"/>
                  </a:lnTo>
                  <a:cubicBezTo>
                    <a:pt x="2692405" y="5379"/>
                    <a:pt x="2708565" y="2206"/>
                    <a:pt x="2723651" y="8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 12"/>
            <p:cNvSpPr/>
            <p:nvPr/>
          </p:nvSpPr>
          <p:spPr>
            <a:xfrm flipV="1">
              <a:off x="10129" y="5910"/>
              <a:ext cx="3062" cy="1470"/>
            </a:xfrm>
            <a:custGeom>
              <a:avLst/>
              <a:gdLst>
                <a:gd name="connsiteX0" fmla="*/ 2723651 w 2860172"/>
                <a:gd name="connsiteY0" fmla="*/ 817 h 2023853"/>
                <a:gd name="connsiteX1" fmla="*/ 2826935 w 2860172"/>
                <a:gd name="connsiteY1" fmla="*/ 33337 h 2023853"/>
                <a:gd name="connsiteX2" fmla="*/ 2829774 w 2860172"/>
                <a:gd name="connsiteY2" fmla="*/ 35326 h 2023853"/>
                <a:gd name="connsiteX3" fmla="*/ 2849613 w 2860172"/>
                <a:gd name="connsiteY3" fmla="*/ 185007 h 2023853"/>
                <a:gd name="connsiteX4" fmla="*/ 2807494 w 2860172"/>
                <a:gd name="connsiteY4" fmla="*/ 326285 h 2023853"/>
                <a:gd name="connsiteX5" fmla="*/ 2480152 w 2860172"/>
                <a:gd name="connsiteY5" fmla="*/ 1326140 h 2023853"/>
                <a:gd name="connsiteX6" fmla="*/ 2479216 w 2860172"/>
                <a:gd name="connsiteY6" fmla="*/ 1322755 h 2023853"/>
                <a:gd name="connsiteX7" fmla="*/ 2348905 w 2860172"/>
                <a:gd name="connsiteY7" fmla="*/ 1721466 h 2023853"/>
                <a:gd name="connsiteX8" fmla="*/ 2280556 w 2860172"/>
                <a:gd name="connsiteY8" fmla="*/ 1058272 h 2023853"/>
                <a:gd name="connsiteX9" fmla="*/ 2226338 w 2860172"/>
                <a:gd name="connsiteY9" fmla="*/ 1103673 h 2023853"/>
                <a:gd name="connsiteX10" fmla="*/ 0 w 2860172"/>
                <a:gd name="connsiteY10" fmla="*/ 2023853 h 2023853"/>
                <a:gd name="connsiteX11" fmla="*/ 1702841 w 2860172"/>
                <a:gd name="connsiteY11" fmla="*/ 735848 h 2023853"/>
                <a:gd name="connsiteX12" fmla="*/ 1811294 w 2860172"/>
                <a:gd name="connsiteY12" fmla="*/ 575004 h 2023853"/>
                <a:gd name="connsiteX13" fmla="*/ 1151281 w 2860172"/>
                <a:gd name="connsiteY13" fmla="*/ 506068 h 2023853"/>
                <a:gd name="connsiteX14" fmla="*/ 2640411 w 2860172"/>
                <a:gd name="connsiteY14" fmla="*/ 20803 h 2023853"/>
                <a:gd name="connsiteX15" fmla="*/ 2675299 w 2860172"/>
                <a:gd name="connsiteY15" fmla="*/ 10454 h 2023853"/>
                <a:gd name="connsiteX16" fmla="*/ 2723651 w 2860172"/>
                <a:gd name="connsiteY16" fmla="*/ 817 h 202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60172" h="2023853">
                  <a:moveTo>
                    <a:pt x="2723651" y="817"/>
                  </a:moveTo>
                  <a:cubicBezTo>
                    <a:pt x="2768908" y="-3349"/>
                    <a:pt x="2804496" y="8545"/>
                    <a:pt x="2826935" y="33337"/>
                  </a:cubicBezTo>
                  <a:cubicBezTo>
                    <a:pt x="2828146" y="33729"/>
                    <a:pt x="2828970" y="34520"/>
                    <a:pt x="2829774" y="35326"/>
                  </a:cubicBezTo>
                  <a:cubicBezTo>
                    <a:pt x="2860445" y="66039"/>
                    <a:pt x="2869482" y="118360"/>
                    <a:pt x="2849613" y="185007"/>
                  </a:cubicBezTo>
                  <a:lnTo>
                    <a:pt x="2807494" y="326285"/>
                  </a:lnTo>
                  <a:lnTo>
                    <a:pt x="2480152" y="1326140"/>
                  </a:lnTo>
                  <a:lnTo>
                    <a:pt x="2479216" y="1322755"/>
                  </a:lnTo>
                  <a:lnTo>
                    <a:pt x="2348905" y="1721466"/>
                  </a:lnTo>
                  <a:lnTo>
                    <a:pt x="2280556" y="1058272"/>
                  </a:lnTo>
                  <a:lnTo>
                    <a:pt x="2226338" y="1103673"/>
                  </a:lnTo>
                  <a:cubicBezTo>
                    <a:pt x="1323053" y="1809646"/>
                    <a:pt x="162385" y="2005519"/>
                    <a:pt x="0" y="2023853"/>
                  </a:cubicBezTo>
                  <a:cubicBezTo>
                    <a:pt x="722027" y="1807246"/>
                    <a:pt x="1311081" y="1275400"/>
                    <a:pt x="1702841" y="735848"/>
                  </a:cubicBezTo>
                  <a:lnTo>
                    <a:pt x="1811294" y="575004"/>
                  </a:lnTo>
                  <a:lnTo>
                    <a:pt x="1151281" y="506068"/>
                  </a:lnTo>
                  <a:lnTo>
                    <a:pt x="2640411" y="20803"/>
                  </a:lnTo>
                  <a:lnTo>
                    <a:pt x="2675299" y="10454"/>
                  </a:lnTo>
                  <a:cubicBezTo>
                    <a:pt x="2692405" y="5379"/>
                    <a:pt x="2708565" y="2206"/>
                    <a:pt x="2723651" y="8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" y="1629410"/>
            <a:ext cx="2814320" cy="212344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99720" y="5238115"/>
            <a:ext cx="18027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主动性交易</a:t>
            </a:r>
            <a:endParaRPr lang="zh-CN" altLang="en-US" sz="2000"/>
          </a:p>
        </p:txBody>
      </p:sp>
      <p:sp>
        <p:nvSpPr>
          <p:cNvPr id="15" name="文本框 14"/>
          <p:cNvSpPr txBox="1"/>
          <p:nvPr/>
        </p:nvSpPr>
        <p:spPr>
          <a:xfrm>
            <a:off x="6431915" y="5172710"/>
            <a:ext cx="18027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被动性交易</a:t>
            </a:r>
            <a:endParaRPr lang="zh-CN" altLang="en-US" sz="2000"/>
          </a:p>
        </p:txBody>
      </p:sp>
      <p:sp>
        <p:nvSpPr>
          <p:cNvPr id="18" name="文本框 17"/>
          <p:cNvSpPr txBox="1"/>
          <p:nvPr/>
        </p:nvSpPr>
        <p:spPr>
          <a:xfrm>
            <a:off x="3495675" y="5216525"/>
            <a:ext cx="2508885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</a:rPr>
              <a:t>量化交易？</a:t>
            </a:r>
            <a:endParaRPr lang="zh-CN" altLang="en-US" sz="2800">
              <a:solidFill>
                <a:srgbClr val="FF0000"/>
              </a:solidFill>
            </a:endParaRPr>
          </a:p>
          <a:p>
            <a:r>
              <a:rPr lang="zh-CN" altLang="en-US" sz="2000">
                <a:solidFill>
                  <a:srgbClr val="FF0000"/>
                </a:solidFill>
              </a:rPr>
              <a:t>交易优势</a:t>
            </a:r>
            <a:endParaRPr lang="zh-CN" altLang="en-US" sz="2000">
              <a:solidFill>
                <a:srgbClr val="FF0000"/>
              </a:solidFill>
            </a:endParaRPr>
          </a:p>
          <a:p>
            <a:r>
              <a:rPr lang="zh-CN" altLang="en-US" sz="2000">
                <a:solidFill>
                  <a:srgbClr val="FF0000"/>
                </a:solidFill>
              </a:rPr>
              <a:t>激活函数（</a:t>
            </a:r>
            <a:r>
              <a:rPr lang="en-US" altLang="zh-CN" sz="2000">
                <a:solidFill>
                  <a:srgbClr val="FF0000"/>
                </a:solidFill>
              </a:rPr>
              <a:t>sigmoid</a:t>
            </a:r>
            <a:r>
              <a:rPr lang="zh-CN" altLang="en-US" sz="2000">
                <a:solidFill>
                  <a:srgbClr val="FF0000"/>
                </a:solidFill>
              </a:rPr>
              <a:t>）</a:t>
            </a:r>
            <a:endParaRPr lang="zh-CN" altLang="en-US" sz="2000">
              <a:solidFill>
                <a:srgbClr val="FF0000"/>
              </a:solidFill>
            </a:endParaRPr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3727133" y="6271260"/>
          <a:ext cx="4335145" cy="459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3" imgW="2159000" imgH="228600" progId="Equation.KSEE3">
                  <p:embed/>
                </p:oleObj>
              </mc:Choice>
              <mc:Fallback>
                <p:oleObj name="" r:id="rId3" imgW="21590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27133" y="6271260"/>
                        <a:ext cx="4335145" cy="4591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1.4  </a:t>
            </a:r>
            <a:r>
              <a:rPr lang="zh-CN" altLang="en-US" dirty="0" smtClean="0">
                <a:sym typeface="+mn-ea"/>
              </a:rPr>
              <a:t>量化基金概况</a:t>
            </a:r>
            <a:endParaRPr lang="zh-CN" altLang="en-US" dirty="0" smtClean="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6205" y="1442085"/>
            <a:ext cx="6371590" cy="4447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1.4  </a:t>
            </a:r>
            <a:r>
              <a:rPr lang="zh-CN" altLang="en-US" dirty="0" smtClean="0">
                <a:sym typeface="+mn-ea"/>
              </a:rPr>
              <a:t>量化基金概况</a:t>
            </a:r>
            <a:endParaRPr lang="zh-CN" altLang="en-US" dirty="0" smtClean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6850" y="976630"/>
            <a:ext cx="6209665" cy="4904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1.4  </a:t>
            </a:r>
            <a:r>
              <a:rPr lang="zh-CN" altLang="en-US" dirty="0" smtClean="0">
                <a:sym typeface="+mn-ea"/>
              </a:rPr>
              <a:t>量化基金概况</a:t>
            </a:r>
            <a:endParaRPr lang="zh-CN" altLang="en-US" dirty="0" smtClean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3025" y="1143000"/>
            <a:ext cx="6457315" cy="45713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53960" y="3730625"/>
            <a:ext cx="1586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沪深</a:t>
            </a:r>
            <a:r>
              <a:rPr lang="en-US" altLang="zh-CN" sz="1600" b="1"/>
              <a:t>300</a:t>
            </a:r>
            <a:r>
              <a:rPr lang="zh-CN" altLang="en-US" sz="1600" b="1"/>
              <a:t>指数</a:t>
            </a:r>
            <a:endParaRPr lang="zh-CN" altLang="en-US" sz="1600" b="1"/>
          </a:p>
        </p:txBody>
      </p:sp>
      <p:sp>
        <p:nvSpPr>
          <p:cNvPr id="5" name="文本框 4"/>
          <p:cNvSpPr txBox="1"/>
          <p:nvPr/>
        </p:nvSpPr>
        <p:spPr>
          <a:xfrm>
            <a:off x="7527925" y="3348990"/>
            <a:ext cx="1586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股票策略</a:t>
            </a:r>
            <a:endParaRPr lang="zh-CN" altLang="en-US" sz="1600" b="1"/>
          </a:p>
        </p:txBody>
      </p:sp>
      <p:sp>
        <p:nvSpPr>
          <p:cNvPr id="6" name="文本框 5"/>
          <p:cNvSpPr txBox="1"/>
          <p:nvPr/>
        </p:nvSpPr>
        <p:spPr>
          <a:xfrm>
            <a:off x="7553960" y="2887980"/>
            <a:ext cx="1586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组合基金策略</a:t>
            </a:r>
            <a:endParaRPr lang="zh-CN" altLang="en-US" sz="1600" b="1"/>
          </a:p>
        </p:txBody>
      </p:sp>
      <p:sp>
        <p:nvSpPr>
          <p:cNvPr id="7" name="文本框 6"/>
          <p:cNvSpPr txBox="1"/>
          <p:nvPr/>
        </p:nvSpPr>
        <p:spPr>
          <a:xfrm>
            <a:off x="7553960" y="2545715"/>
            <a:ext cx="1586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相对价值策略</a:t>
            </a:r>
            <a:endParaRPr lang="zh-CN" altLang="en-US" sz="1600" b="1"/>
          </a:p>
        </p:txBody>
      </p:sp>
      <p:sp>
        <p:nvSpPr>
          <p:cNvPr id="8" name="文本框 7"/>
          <p:cNvSpPr txBox="1"/>
          <p:nvPr/>
        </p:nvSpPr>
        <p:spPr>
          <a:xfrm>
            <a:off x="7553960" y="2230120"/>
            <a:ext cx="1586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债券</a:t>
            </a:r>
            <a:r>
              <a:rPr lang="en-US" altLang="zh-CN" sz="1600" b="1"/>
              <a:t>/</a:t>
            </a:r>
            <a:r>
              <a:rPr lang="zh-CN" altLang="en-US" sz="1600" b="1"/>
              <a:t>宏观策略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7553960" y="1946275"/>
            <a:ext cx="1586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管理期货策略</a:t>
            </a:r>
            <a:endParaRPr lang="zh-CN" altLang="en-US" sz="16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8229600" cy="850900"/>
          </a:xfrm>
        </p:spPr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algn="l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主要内容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328420" y="1628775"/>
            <a:ext cx="3376930" cy="2414270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投资交易简介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交易数据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量化交易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693" y="996315"/>
            <a:ext cx="3106109" cy="23295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1.4  </a:t>
            </a:r>
            <a:r>
              <a:rPr lang="zh-CN" altLang="en-US" dirty="0" smtClean="0">
                <a:sym typeface="+mn-ea"/>
              </a:rPr>
              <a:t>量化基金概况</a:t>
            </a:r>
            <a:endParaRPr lang="zh-CN" altLang="en-US" dirty="0" smtClean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9580" y="1026160"/>
            <a:ext cx="6218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策略：胜率，夏普比率，年化收益，盈亏比等；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15" y="1882140"/>
            <a:ext cx="9030970" cy="4055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1.5  </a:t>
            </a:r>
            <a:r>
              <a:rPr lang="zh-CN" altLang="en-US" dirty="0" smtClean="0">
                <a:sym typeface="+mn-ea"/>
              </a:rPr>
              <a:t>小结</a:t>
            </a:r>
            <a:endParaRPr lang="zh-CN" altLang="en-US" dirty="0" smtClean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9580" y="1026160"/>
            <a:ext cx="1203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盘口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449195" y="1026160"/>
            <a:ext cx="1203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K</a:t>
            </a:r>
            <a:r>
              <a:rPr lang="zh-CN" altLang="en-US"/>
              <a:t>线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543425" y="1026160"/>
            <a:ext cx="1203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K</a:t>
            </a:r>
            <a:r>
              <a:rPr lang="zh-CN" altLang="en-US"/>
              <a:t>线图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057390" y="1026160"/>
            <a:ext cx="1203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交易市场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588135" y="4033520"/>
            <a:ext cx="1203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市场分析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498975" y="4033520"/>
            <a:ext cx="1203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量化策略</a:t>
            </a:r>
            <a:endParaRPr lang="zh-CN" altLang="en-US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610" y="1539875"/>
            <a:ext cx="1866900" cy="20008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685" y="1539875"/>
            <a:ext cx="2094865" cy="197421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590" y="1539875"/>
            <a:ext cx="1687830" cy="18097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057390" y="1618615"/>
            <a:ext cx="21158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股票市场，期货市场，期权市场，外汇市场，国债市场</a:t>
            </a:r>
            <a:endParaRPr lang="en-US" altLang="zh-CN" sz="200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95" y="4481195"/>
            <a:ext cx="1430655" cy="17729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7735" y="4481195"/>
            <a:ext cx="1336040" cy="177228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7630" y="4544060"/>
            <a:ext cx="2846705" cy="1645920"/>
          </a:xfrm>
          <a:prstGeom prst="rect">
            <a:avLst/>
          </a:prstGeom>
        </p:spPr>
      </p:pic>
      <p:cxnSp>
        <p:nvCxnSpPr>
          <p:cNvPr id="17" name="直接连接符 16"/>
          <p:cNvCxnSpPr/>
          <p:nvPr/>
        </p:nvCxnSpPr>
        <p:spPr>
          <a:xfrm>
            <a:off x="265430" y="3823970"/>
            <a:ext cx="8608695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lgDashDot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直接连接符 17"/>
          <p:cNvCxnSpPr/>
          <p:nvPr/>
        </p:nvCxnSpPr>
        <p:spPr>
          <a:xfrm>
            <a:off x="2226945" y="1342390"/>
            <a:ext cx="0" cy="239522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直接连接符 18"/>
          <p:cNvCxnSpPr/>
          <p:nvPr/>
        </p:nvCxnSpPr>
        <p:spPr>
          <a:xfrm>
            <a:off x="4543425" y="1342390"/>
            <a:ext cx="0" cy="239522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直接连接符 19"/>
          <p:cNvCxnSpPr/>
          <p:nvPr/>
        </p:nvCxnSpPr>
        <p:spPr>
          <a:xfrm>
            <a:off x="6859905" y="1342390"/>
            <a:ext cx="0" cy="239522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直接连接符 20"/>
          <p:cNvCxnSpPr/>
          <p:nvPr/>
        </p:nvCxnSpPr>
        <p:spPr>
          <a:xfrm>
            <a:off x="3710305" y="3961765"/>
            <a:ext cx="0" cy="239522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直接连接符 4"/>
          <p:cNvCxnSpPr/>
          <p:nvPr/>
        </p:nvCxnSpPr>
        <p:spPr>
          <a:xfrm>
            <a:off x="6859905" y="4033520"/>
            <a:ext cx="0" cy="221869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8" name="文本框 7"/>
          <p:cNvSpPr txBox="1"/>
          <p:nvPr/>
        </p:nvSpPr>
        <p:spPr>
          <a:xfrm>
            <a:off x="7313295" y="4073525"/>
            <a:ext cx="1287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/>
              <a:t>模拟操作</a:t>
            </a:r>
            <a:endParaRPr lang="zh-CN" altLang="en-US" sz="1800"/>
          </a:p>
        </p:txBody>
      </p:sp>
      <p:sp>
        <p:nvSpPr>
          <p:cNvPr id="22" name="文本框 21"/>
          <p:cNvSpPr txBox="1"/>
          <p:nvPr/>
        </p:nvSpPr>
        <p:spPr>
          <a:xfrm>
            <a:off x="6913880" y="4400550"/>
            <a:ext cx="21151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https://www.metatrader4.com/zh</a:t>
            </a:r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1720" y="5064125"/>
            <a:ext cx="1089660" cy="1292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19175" y="2316480"/>
            <a:ext cx="6819265" cy="1308735"/>
          </a:xfrm>
        </p:spPr>
        <p:txBody>
          <a:bodyPr/>
          <a:lstStyle/>
          <a:p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交易数据</a:t>
            </a:r>
            <a:endParaRPr lang="zh-CN" sz="4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  </a:t>
            </a:r>
            <a:r>
              <a:rPr lang="zh-CN" altLang="en-US" dirty="0" smtClean="0"/>
              <a:t>交易数据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668655" y="1169035"/>
            <a:ext cx="39922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获取数据：</a:t>
            </a:r>
            <a:r>
              <a:rPr lang="en-US" altLang="zh-CN" sz="2000"/>
              <a:t>tushare</a:t>
            </a:r>
            <a:endParaRPr lang="en-US" altLang="zh-CN" sz="2000"/>
          </a:p>
          <a:p>
            <a:r>
              <a:rPr lang="en-US" altLang="zh-CN" sz="2000"/>
              <a:t>	</a:t>
            </a:r>
            <a:endParaRPr lang="en-US" altLang="zh-CN" sz="2000"/>
          </a:p>
        </p:txBody>
      </p:sp>
      <p:sp>
        <p:nvSpPr>
          <p:cNvPr id="4" name="文本框 3"/>
          <p:cNvSpPr txBox="1"/>
          <p:nvPr/>
        </p:nvSpPr>
        <p:spPr>
          <a:xfrm>
            <a:off x="668655" y="4057015"/>
            <a:ext cx="43472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数据</a:t>
            </a:r>
            <a:r>
              <a:rPr lang="en-US" altLang="zh-CN" sz="2000"/>
              <a:t>K</a:t>
            </a:r>
            <a:r>
              <a:rPr lang="zh-CN" altLang="en-US" sz="2000"/>
              <a:t>线可视化</a:t>
            </a:r>
            <a:r>
              <a:rPr lang="en-US" altLang="zh-CN" sz="2000"/>
              <a:t>: matplotlib.finance</a:t>
            </a:r>
            <a:endParaRPr lang="en-US" altLang="zh-CN" sz="20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4085" y="1804035"/>
            <a:ext cx="4763135" cy="22059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310" y="4384040"/>
            <a:ext cx="4445000" cy="23710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41040" y="967740"/>
            <a:ext cx="5478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sym typeface="+mn-ea"/>
              </a:rPr>
              <a:t>ts.get_k_data(code,ktype,autype,index,start,end)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  </a:t>
            </a:r>
            <a:r>
              <a:rPr lang="zh-CN" altLang="en-US" dirty="0" smtClean="0"/>
              <a:t>数据获取</a:t>
            </a:r>
            <a:r>
              <a:rPr lang="en-US" altLang="zh-CN" dirty="0" smtClean="0"/>
              <a:t>tushare</a:t>
            </a:r>
            <a:endParaRPr lang="en-US" altLang="zh-CN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288925" y="869315"/>
            <a:ext cx="387985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000">
                <a:sym typeface="+mn-ea"/>
              </a:rPr>
              <a:t>官网：http://tushare.org/</a:t>
            </a:r>
            <a:endParaRPr lang="zh-CN" altLang="en-US" sz="2000">
              <a:sym typeface="+mn-ea"/>
            </a:endParaRPr>
          </a:p>
          <a:p>
            <a:pPr algn="l"/>
            <a:r>
              <a:rPr lang="zh-CN" altLang="en-US" sz="2000">
                <a:sym typeface="+mn-ea"/>
              </a:rPr>
              <a:t>安装：</a:t>
            </a:r>
            <a:r>
              <a:rPr lang="en-US" altLang="zh-CN" sz="2000">
                <a:sym typeface="+mn-ea"/>
              </a:rPr>
              <a:t>pip install tushare</a:t>
            </a:r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374015" y="1524000"/>
            <a:ext cx="852551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import tushare as ts</a:t>
            </a:r>
            <a:endParaRPr lang="en-US" altLang="zh-CN" sz="2800" b="1"/>
          </a:p>
          <a:p>
            <a:r>
              <a:rPr lang="en-US" altLang="zh-CN" sz="2800" b="1">
                <a:sym typeface="+mn-ea"/>
              </a:rPr>
              <a:t>ts.get_stock_basics()</a:t>
            </a:r>
            <a:endParaRPr lang="en-US" altLang="zh-CN" sz="2800" b="1"/>
          </a:p>
          <a:p>
            <a:r>
              <a:rPr lang="en-US" altLang="zh-CN" sz="2800" b="1"/>
              <a:t>ts.get_k_data(code,ktype,autype,index,start,end)</a:t>
            </a:r>
            <a:endParaRPr lang="en-US" altLang="zh-CN" sz="2000" b="1"/>
          </a:p>
        </p:txBody>
      </p:sp>
      <p:sp>
        <p:nvSpPr>
          <p:cNvPr id="9" name="文本框 8"/>
          <p:cNvSpPr txBox="1"/>
          <p:nvPr/>
        </p:nvSpPr>
        <p:spPr>
          <a:xfrm>
            <a:off x="647700" y="2934335"/>
            <a:ext cx="872299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"/>
            </a:pPr>
            <a:r>
              <a:rPr lang="en-US" altLang="zh-CN" sz="2000"/>
              <a:t>code</a:t>
            </a:r>
            <a:r>
              <a:rPr lang="zh-CN" altLang="en-US" sz="2000"/>
              <a:t>：证券代码（支持沪深</a:t>
            </a:r>
            <a:r>
              <a:rPr lang="en-US" altLang="zh-CN" sz="2000"/>
              <a:t>A</a:t>
            </a:r>
            <a:r>
              <a:rPr lang="zh-CN" altLang="en-US" sz="2000"/>
              <a:t>、</a:t>
            </a:r>
            <a:r>
              <a:rPr lang="en-US" altLang="zh-CN" sz="2000"/>
              <a:t>B</a:t>
            </a:r>
            <a:r>
              <a:rPr lang="zh-CN" altLang="en-US" sz="2000"/>
              <a:t>股，支持全部指数，支持</a:t>
            </a:r>
            <a:r>
              <a:rPr lang="en-US" altLang="zh-CN" sz="2000"/>
              <a:t>ETF</a:t>
            </a:r>
            <a:r>
              <a:rPr lang="zh-CN" altLang="en-US" sz="2000"/>
              <a:t>基金）；</a:t>
            </a:r>
            <a:endParaRPr lang="zh-CN" altLang="en-US" sz="2000"/>
          </a:p>
          <a:p>
            <a:pPr marL="342900" indent="-342900">
              <a:buFont typeface="Wingdings" panose="05000000000000000000" charset="0"/>
              <a:buChar char=""/>
            </a:pPr>
            <a:r>
              <a:rPr lang="en-US" altLang="zh-CN" sz="2000"/>
              <a:t>ktype</a:t>
            </a:r>
            <a:r>
              <a:rPr lang="zh-CN" altLang="en-US" sz="2000"/>
              <a:t>：数据类型（默认为</a:t>
            </a:r>
            <a:r>
              <a:rPr lang="en-US" altLang="zh-CN" sz="2000"/>
              <a:t>D</a:t>
            </a:r>
            <a:r>
              <a:rPr lang="zh-CN" altLang="en-US" sz="2000"/>
              <a:t>日线数据，其中</a:t>
            </a:r>
            <a:r>
              <a:rPr lang="en-US" altLang="zh-CN" sz="2000"/>
              <a:t>D:</a:t>
            </a:r>
            <a:r>
              <a:rPr lang="zh-CN" altLang="en-US" sz="2000"/>
              <a:t>日，</a:t>
            </a:r>
            <a:r>
              <a:rPr lang="en-US" altLang="zh-CN" sz="2000"/>
              <a:t>W:</a:t>
            </a:r>
            <a:r>
              <a:rPr lang="zh-CN" altLang="en-US" sz="2000"/>
              <a:t>周，</a:t>
            </a:r>
            <a:r>
              <a:rPr lang="en-US" altLang="zh-CN" sz="2000"/>
              <a:t>M:</a:t>
            </a:r>
            <a:r>
              <a:rPr lang="zh-CN" altLang="en-US" sz="2000"/>
              <a:t>月，</a:t>
            </a:r>
            <a:endParaRPr lang="zh-CN" altLang="en-US" sz="2000"/>
          </a:p>
          <a:p>
            <a:pPr lvl="2" indent="0">
              <a:buFont typeface="Wingdings" panose="05000000000000000000" charset="0"/>
              <a:buNone/>
            </a:pPr>
            <a:r>
              <a:rPr lang="en-US" altLang="zh-CN" sz="2000"/>
              <a:t>5:5</a:t>
            </a:r>
            <a:r>
              <a:rPr lang="zh-CN" altLang="en-US" sz="2000"/>
              <a:t>分钟，</a:t>
            </a:r>
            <a:r>
              <a:rPr lang="en-US" altLang="zh-CN" sz="2000"/>
              <a:t>15:15</a:t>
            </a:r>
            <a:r>
              <a:rPr lang="zh-CN" altLang="en-US" sz="2000"/>
              <a:t>分钟，</a:t>
            </a:r>
            <a:r>
              <a:rPr lang="en-US" altLang="zh-CN" sz="2000"/>
              <a:t>30:30</a:t>
            </a:r>
            <a:r>
              <a:rPr lang="zh-CN" altLang="en-US" sz="2000"/>
              <a:t>分钟，</a:t>
            </a:r>
            <a:r>
              <a:rPr lang="en-US" altLang="zh-CN" sz="2000"/>
              <a:t>60:60</a:t>
            </a:r>
            <a:r>
              <a:rPr lang="zh-CN" altLang="en-US" sz="2000"/>
              <a:t>分钟）</a:t>
            </a:r>
            <a:r>
              <a:rPr lang="en-US" altLang="zh-CN" sz="2000"/>
              <a:t>;</a:t>
            </a:r>
            <a:endParaRPr lang="en-US" altLang="zh-CN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/>
              <a:t>autype</a:t>
            </a:r>
            <a:r>
              <a:rPr lang="zh-CN" altLang="en-US" sz="2000"/>
              <a:t>：复权类型（</a:t>
            </a:r>
            <a:r>
              <a:rPr lang="en-US" altLang="zh-CN" sz="2000"/>
              <a:t>qfq:</a:t>
            </a:r>
            <a:r>
              <a:rPr lang="zh-CN" altLang="en-US" sz="2000"/>
              <a:t>前复权</a:t>
            </a:r>
            <a:r>
              <a:rPr lang="en-US" altLang="zh-CN" sz="2000"/>
              <a:t>,hfq:</a:t>
            </a:r>
            <a:r>
              <a:rPr lang="zh-CN" altLang="en-US" sz="2000"/>
              <a:t>后复权</a:t>
            </a:r>
            <a:r>
              <a:rPr lang="en-US" altLang="zh-CN" sz="2000"/>
              <a:t>,None:</a:t>
            </a:r>
            <a:r>
              <a:rPr lang="zh-CN" altLang="en-US" sz="2000"/>
              <a:t>不复权</a:t>
            </a:r>
            <a:r>
              <a:rPr lang="en-US" altLang="zh-CN" sz="2000"/>
              <a:t>,</a:t>
            </a:r>
            <a:r>
              <a:rPr lang="zh-CN" altLang="en-US" sz="2000"/>
              <a:t>默认为</a:t>
            </a:r>
            <a:r>
              <a:rPr lang="en-US" altLang="zh-CN" sz="2000"/>
              <a:t>qfq</a:t>
            </a:r>
            <a:r>
              <a:rPr lang="zh-CN" altLang="en-US" sz="2000"/>
              <a:t>）</a:t>
            </a:r>
            <a:r>
              <a:rPr lang="en-US" altLang="zh-CN" sz="2000"/>
              <a:t>;</a:t>
            </a:r>
            <a:endParaRPr lang="en-US" altLang="zh-CN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/>
              <a:t>index</a:t>
            </a:r>
            <a:r>
              <a:rPr lang="zh-CN" altLang="en-US" sz="2000"/>
              <a:t>：是否为指数（默认为</a:t>
            </a:r>
            <a:r>
              <a:rPr lang="en-US" altLang="zh-CN" sz="2000"/>
              <a:t>False</a:t>
            </a:r>
            <a:r>
              <a:rPr lang="zh-CN" altLang="en-US" sz="2000"/>
              <a:t>，设定为</a:t>
            </a:r>
            <a:r>
              <a:rPr lang="en-US" altLang="zh-CN" sz="2000"/>
              <a:t>True</a:t>
            </a:r>
            <a:r>
              <a:rPr lang="zh-CN" altLang="en-US" sz="2000"/>
              <a:t>时，认为</a:t>
            </a:r>
            <a:r>
              <a:rPr lang="en-US" altLang="zh-CN" sz="2000"/>
              <a:t>code</a:t>
            </a:r>
            <a:r>
              <a:rPr lang="zh-CN" altLang="en-US" sz="2000"/>
              <a:t>为指数代码）；</a:t>
            </a:r>
            <a:endParaRPr lang="zh-CN" altLang="en-US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/>
              <a:t>start</a:t>
            </a:r>
            <a:r>
              <a:rPr lang="zh-CN" altLang="en-US" sz="2000"/>
              <a:t>：开始日期（</a:t>
            </a:r>
            <a:r>
              <a:rPr lang="en-US" altLang="zh-CN" sz="2000"/>
              <a:t>format</a:t>
            </a:r>
            <a:r>
              <a:rPr lang="zh-CN" altLang="en-US" sz="2000"/>
              <a:t>：</a:t>
            </a:r>
            <a:r>
              <a:rPr lang="en-US" altLang="zh-CN" sz="2000"/>
              <a:t>yyyy-mm-dd </a:t>
            </a:r>
            <a:r>
              <a:rPr lang="zh-CN" altLang="en-US" sz="2000"/>
              <a:t>为空时取当前日期）</a:t>
            </a:r>
            <a:endParaRPr lang="zh-CN" altLang="en-US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/>
              <a:t>end</a:t>
            </a:r>
            <a:r>
              <a:rPr lang="zh-CN" altLang="en-US" sz="2000"/>
              <a:t>：结束日期（</a:t>
            </a:r>
            <a:r>
              <a:rPr lang="en-US" altLang="zh-CN" sz="2000"/>
              <a:t>format</a:t>
            </a:r>
            <a:r>
              <a:rPr lang="zh-CN" altLang="en-US" sz="2000"/>
              <a:t>：</a:t>
            </a:r>
            <a:r>
              <a:rPr lang="en-US" altLang="zh-CN" sz="2000"/>
              <a:t>yyyy-mm-dd</a:t>
            </a:r>
            <a:r>
              <a:rPr lang="zh-CN" altLang="en-US" sz="2000"/>
              <a:t>）</a:t>
            </a:r>
            <a:endParaRPr lang="zh-CN" altLang="en-US" sz="2000"/>
          </a:p>
          <a:p>
            <a:pPr lvl="0" indent="0">
              <a:buFont typeface="Wingdings" panose="05000000000000000000" charset="0"/>
              <a:buNone/>
            </a:pPr>
            <a:r>
              <a:rPr lang="en-US" altLang="zh-CN" sz="2000" i="1">
                <a:solidFill>
                  <a:srgbClr val="FF0000"/>
                </a:solidFill>
                <a:sym typeface="+mn-ea"/>
              </a:rPr>
              <a:t>e.g.  ts.get_k_data('000001',ktype='D',autype='qfq',index=True,\</a:t>
            </a:r>
            <a:endParaRPr lang="en-US" altLang="zh-CN" sz="2000" i="1">
              <a:solidFill>
                <a:srgbClr val="FF0000"/>
              </a:solidFill>
              <a:sym typeface="+mn-ea"/>
            </a:endParaRPr>
          </a:p>
          <a:p>
            <a:pPr lvl="0" indent="0">
              <a:buFont typeface="Wingdings" panose="05000000000000000000" charset="0"/>
              <a:buNone/>
            </a:pPr>
            <a:r>
              <a:rPr lang="en-US" altLang="zh-CN" sz="2000" i="1">
                <a:solidFill>
                  <a:srgbClr val="FF0000"/>
                </a:solidFill>
                <a:sym typeface="+mn-ea"/>
              </a:rPr>
              <a:t>start='2017-01-01',end='2017-12-15')</a:t>
            </a:r>
            <a:endParaRPr lang="en-US" altLang="zh-CN" sz="2000" b="1" i="1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  </a:t>
            </a:r>
            <a:r>
              <a:rPr lang="zh-CN" altLang="en-US" dirty="0" smtClean="0"/>
              <a:t>数据获取</a:t>
            </a:r>
            <a:r>
              <a:rPr lang="en-US" altLang="zh-CN" dirty="0" smtClean="0"/>
              <a:t>tushare</a:t>
            </a:r>
            <a:endParaRPr lang="en-US" altLang="zh-CN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97790" y="949960"/>
            <a:ext cx="92017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1"/>
            <a:r>
              <a:rPr lang="en-US" altLang="zh-CN" sz="2800" b="1"/>
              <a:t>Re=ts.get_k_data(code,ktype,autype,index,start,end)</a:t>
            </a:r>
            <a:endParaRPr lang="en-US" altLang="zh-CN" sz="2000" b="1"/>
          </a:p>
        </p:txBody>
      </p:sp>
      <p:sp>
        <p:nvSpPr>
          <p:cNvPr id="9" name="文本框 8"/>
          <p:cNvSpPr txBox="1"/>
          <p:nvPr/>
        </p:nvSpPr>
        <p:spPr>
          <a:xfrm>
            <a:off x="145415" y="3580130"/>
            <a:ext cx="872299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2000" b="1"/>
              <a:t>Re</a:t>
            </a:r>
            <a:r>
              <a:rPr lang="zh-CN" altLang="en-US" sz="2000" b="1"/>
              <a:t>属性：</a:t>
            </a:r>
            <a:endParaRPr lang="zh-CN" altLang="en-US" sz="2000" b="1"/>
          </a:p>
          <a:p>
            <a:pPr marL="342900" indent="-342900">
              <a:buFont typeface="Wingdings" panose="05000000000000000000" charset="0"/>
              <a:buChar char=""/>
            </a:pPr>
            <a:r>
              <a:rPr lang="en-US" altLang="zh-CN" sz="2000"/>
              <a:t>date</a:t>
            </a:r>
            <a:r>
              <a:rPr lang="zh-CN" altLang="en-US" sz="2000"/>
              <a:t>：交易日期（</a:t>
            </a:r>
            <a:r>
              <a:rPr lang="en-US" altLang="zh-CN" sz="2000"/>
              <a:t>index</a:t>
            </a:r>
            <a:r>
              <a:rPr lang="zh-CN" altLang="en-US" sz="2000"/>
              <a:t>）；</a:t>
            </a:r>
            <a:endParaRPr lang="zh-CN" altLang="en-US" sz="2000"/>
          </a:p>
          <a:p>
            <a:pPr marL="342900" indent="-342900">
              <a:buFont typeface="Wingdings" panose="05000000000000000000" charset="0"/>
              <a:buChar char=""/>
            </a:pPr>
            <a:r>
              <a:rPr lang="en-US" altLang="zh-CN" sz="2000"/>
              <a:t>open</a:t>
            </a:r>
            <a:r>
              <a:rPr lang="zh-CN" altLang="en-US" sz="2000"/>
              <a:t>：开盘价；</a:t>
            </a:r>
            <a:endParaRPr lang="en-US" altLang="zh-CN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/>
              <a:t>close</a:t>
            </a:r>
            <a:r>
              <a:rPr lang="zh-CN" altLang="en-US" sz="2000"/>
              <a:t>：收盘价；</a:t>
            </a:r>
            <a:endParaRPr lang="zh-CN" altLang="en-US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>
                <a:sym typeface="+mn-ea"/>
              </a:rPr>
              <a:t>high</a:t>
            </a:r>
            <a:r>
              <a:rPr lang="zh-CN" altLang="en-US" sz="2000">
                <a:sym typeface="+mn-ea"/>
              </a:rPr>
              <a:t>：最高价</a:t>
            </a:r>
            <a:r>
              <a:rPr lang="en-US" altLang="zh-CN" sz="2000">
                <a:sym typeface="+mn-ea"/>
              </a:rPr>
              <a:t>;</a:t>
            </a:r>
            <a:endParaRPr lang="zh-CN" altLang="en-US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/>
              <a:t>low</a:t>
            </a:r>
            <a:r>
              <a:rPr lang="zh-CN" altLang="en-US" sz="2000"/>
              <a:t>：最低价；</a:t>
            </a:r>
            <a:endParaRPr lang="zh-CN" altLang="en-US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/>
              <a:t>volume</a:t>
            </a:r>
            <a:r>
              <a:rPr lang="zh-CN" altLang="en-US" sz="2000"/>
              <a:t>：成交量；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340" y="1758950"/>
            <a:ext cx="5009515" cy="17240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100" y="1543685"/>
            <a:ext cx="1773555" cy="506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5885" y="3959860"/>
            <a:ext cx="3561715" cy="28759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  </a:t>
            </a:r>
            <a:r>
              <a:rPr lang="zh-CN" altLang="en-US" dirty="0" smtClean="0"/>
              <a:t>数据获取</a:t>
            </a:r>
            <a:r>
              <a:rPr lang="en-US" altLang="zh-CN" dirty="0" smtClean="0"/>
              <a:t>tushare</a:t>
            </a:r>
            <a:endParaRPr lang="en-US" altLang="zh-CN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444500" y="1012825"/>
            <a:ext cx="7943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代码测试：上证综指、平安银行、浦发银行数据获取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60" y="1381125"/>
            <a:ext cx="3637915" cy="27400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230" y="1381125"/>
            <a:ext cx="3388360" cy="2740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  </a:t>
            </a:r>
            <a:r>
              <a:rPr lang="zh-CN" altLang="en-US" dirty="0" smtClean="0"/>
              <a:t>数据获取</a:t>
            </a:r>
            <a:r>
              <a:rPr lang="en-US" altLang="zh-CN" dirty="0" smtClean="0"/>
              <a:t>tushare</a:t>
            </a:r>
            <a:endParaRPr lang="en-US" altLang="zh-CN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264795" y="914400"/>
            <a:ext cx="6567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/>
              <a:t>Re=</a:t>
            </a:r>
            <a:r>
              <a:rPr lang="zh-CN" altLang="en-US" sz="2800"/>
              <a:t>ts.get_realtime_quotes(</a:t>
            </a:r>
            <a:r>
              <a:rPr lang="en-US" altLang="zh-CN" sz="2800"/>
              <a:t>code</a:t>
            </a:r>
            <a:r>
              <a:rPr lang="zh-CN" altLang="en-US" sz="2800"/>
              <a:t>)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319405" y="1450340"/>
            <a:ext cx="793559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symbols：6位数字股票代码，或者指数代码（sh=上证指数 sz=深圳成指 hs300=沪深300指数 sz50=上证50 zxb=中小板 cyb=创业板）</a:t>
            </a:r>
            <a:r>
              <a:rPr lang="en-US" altLang="zh-CN" sz="2000"/>
              <a:t>;</a:t>
            </a:r>
            <a:endParaRPr lang="en-US" altLang="zh-CN" sz="2000"/>
          </a:p>
          <a:p>
            <a:r>
              <a:rPr lang="en-US" altLang="zh-CN" sz="2000" i="1">
                <a:solidFill>
                  <a:srgbClr val="FF0000"/>
                </a:solidFill>
              </a:rPr>
              <a:t>e.g.  ts.get_realtime_quotes('sh'), ts.get_realtime_quotes('600519')</a:t>
            </a:r>
            <a:endParaRPr lang="en-US" altLang="zh-CN" sz="2000" i="1">
              <a:solidFill>
                <a:srgbClr val="FF0000"/>
              </a:solidFill>
            </a:endParaRPr>
          </a:p>
          <a:p>
            <a:endParaRPr lang="en-US" altLang="zh-CN" sz="2000">
              <a:solidFill>
                <a:schemeClr val="tx1"/>
              </a:solidFill>
            </a:endParaRPr>
          </a:p>
          <a:p>
            <a:r>
              <a:rPr lang="en-US" altLang="zh-CN" sz="2000">
                <a:solidFill>
                  <a:schemeClr val="tx1"/>
                </a:solidFill>
              </a:rPr>
              <a:t>Re</a:t>
            </a:r>
            <a:r>
              <a:rPr lang="zh-CN" altLang="en-US" sz="2000">
                <a:solidFill>
                  <a:schemeClr val="tx1"/>
                </a:solidFill>
              </a:rPr>
              <a:t>属性</a:t>
            </a:r>
            <a:r>
              <a:rPr lang="en-US" altLang="zh-CN" sz="2000">
                <a:solidFill>
                  <a:schemeClr val="tx1"/>
                </a:solidFill>
              </a:rPr>
              <a:t>:</a:t>
            </a:r>
            <a:endParaRPr lang="en-US" altLang="zh-CN" sz="2000">
              <a:solidFill>
                <a:schemeClr val="tx1"/>
              </a:solidFill>
            </a:endParaRPr>
          </a:p>
          <a:p>
            <a:endParaRPr lang="en-US" altLang="zh-CN" sz="200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4005" y="2705100"/>
            <a:ext cx="3123565" cy="41332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835" y="4105275"/>
            <a:ext cx="4199890" cy="27330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902835" y="3645535"/>
            <a:ext cx="2328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Re['price']:</a:t>
            </a:r>
            <a:r>
              <a:rPr lang="zh-CN" altLang="en-US"/>
              <a:t>实时价格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380" y="2454275"/>
            <a:ext cx="1618615" cy="15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  </a:t>
            </a:r>
            <a:r>
              <a:rPr lang="zh-CN" altLang="en-US" dirty="0" smtClean="0"/>
              <a:t>数据获取</a:t>
            </a:r>
            <a:r>
              <a:rPr lang="en-US" altLang="zh-CN" dirty="0" smtClean="0"/>
              <a:t>tushare</a:t>
            </a:r>
            <a:endParaRPr lang="en-US" altLang="zh-CN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189230" y="993775"/>
            <a:ext cx="668655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2000" b="1"/>
              <a:t>写</a:t>
            </a:r>
            <a:r>
              <a:rPr lang="en-US" altLang="zh-CN" sz="2000" b="1"/>
              <a:t>python</a:t>
            </a:r>
            <a:r>
              <a:rPr lang="zh-CN" altLang="en-US" sz="2000" b="1"/>
              <a:t>程序实现自动盯盘 </a:t>
            </a:r>
            <a:endParaRPr lang="zh-CN" altLang="en-US" sz="2000" b="1"/>
          </a:p>
        </p:txBody>
      </p:sp>
      <p:sp>
        <p:nvSpPr>
          <p:cNvPr id="4" name="文本框 3"/>
          <p:cNvSpPr txBox="1"/>
          <p:nvPr/>
        </p:nvSpPr>
        <p:spPr>
          <a:xfrm>
            <a:off x="139065" y="1656080"/>
            <a:ext cx="697484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-----------------------------------------------------------------------------------</a:t>
            </a:r>
            <a:endParaRPr lang="en-US" altLang="zh-CN"/>
          </a:p>
          <a:p>
            <a:r>
              <a:rPr lang="en-US" altLang="zh-CN"/>
              <a:t>while </a:t>
            </a:r>
            <a:r>
              <a:rPr lang="zh-CN" altLang="en-US"/>
              <a:t>循环</a:t>
            </a:r>
            <a:endParaRPr lang="zh-CN" altLang="en-US"/>
          </a:p>
          <a:p>
            <a:r>
              <a:rPr lang="zh-CN" altLang="en-US"/>
              <a:t>模拟推送函数；</a:t>
            </a:r>
            <a:endParaRPr lang="zh-CN" altLang="en-US"/>
          </a:p>
          <a:p>
            <a:r>
              <a:rPr lang="zh-CN" altLang="en-US"/>
              <a:t>推送函数：针对设定的投资标的，当价格变化的时候，数据自动推送到本地计算机，并进行相应的运算，以确定是否触发特定条件，</a:t>
            </a:r>
            <a:endParaRPr lang="zh-CN" altLang="en-US"/>
          </a:p>
          <a:p>
            <a:r>
              <a:rPr lang="en-US" altLang="zh-CN"/>
              <a:t>e.g. </a:t>
            </a:r>
            <a:r>
              <a:rPr lang="zh-CN" altLang="en-US"/>
              <a:t>价格监控，自动化交易等；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2.2  </a:t>
            </a:r>
            <a:r>
              <a:rPr lang="zh-CN" altLang="en-US">
                <a:sym typeface="+mn-ea"/>
              </a:rPr>
              <a:t>数据</a:t>
            </a:r>
            <a:r>
              <a:rPr lang="en-US" altLang="zh-CN">
                <a:sym typeface="+mn-ea"/>
              </a:rPr>
              <a:t>K</a:t>
            </a:r>
            <a:r>
              <a:rPr lang="zh-CN" altLang="en-US">
                <a:sym typeface="+mn-ea"/>
              </a:rPr>
              <a:t>线可视化</a:t>
            </a:r>
            <a:r>
              <a:rPr lang="en-US" altLang="zh-CN">
                <a:sym typeface="+mn-ea"/>
              </a:rPr>
              <a:t>: matplotlib.finance</a:t>
            </a:r>
            <a:endParaRPr lang="en-US" altLang="zh-CN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183515" y="894715"/>
            <a:ext cx="722630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/>
              <a:t>import matplotlib.finance as mpf</a:t>
            </a:r>
            <a:endParaRPr lang="zh-CN" altLang="en-US" sz="2800"/>
          </a:p>
          <a:p>
            <a:r>
              <a:rPr lang="zh-CN" altLang="en-US" sz="2800"/>
              <a:t>from matplotlib.pylab import date2num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183515" y="2063115"/>
            <a:ext cx="8777605" cy="3169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/>
              <a:t>mpf.</a:t>
            </a:r>
            <a:r>
              <a:rPr lang="zh-CN" altLang="en-US" sz="2000" b="1"/>
              <a:t>candlestick_ohlc(ax, quotes, width, colorup, colordown, alpha)</a:t>
            </a:r>
            <a:endParaRPr lang="zh-CN" altLang="en-US" sz="2000" b="1"/>
          </a:p>
          <a:p>
            <a:endParaRPr lang="zh-CN" altLang="en-US" sz="2000" b="1"/>
          </a:p>
          <a:p>
            <a:pPr marL="914400" lvl="1" indent="-457200">
              <a:buFont typeface="Wingdings" panose="05000000000000000000" charset="0"/>
              <a:buChar char=""/>
            </a:pPr>
            <a:r>
              <a:rPr lang="en-US" altLang="zh-CN" sz="2000"/>
              <a:t>ax</a:t>
            </a:r>
            <a:r>
              <a:rPr lang="zh-CN" altLang="en-US" sz="2000"/>
              <a:t>：选定的要画</a:t>
            </a:r>
            <a:r>
              <a:rPr lang="en-US" altLang="zh-CN" sz="2000"/>
              <a:t>K</a:t>
            </a:r>
            <a:r>
              <a:rPr lang="zh-CN" altLang="en-US" sz="2000"/>
              <a:t>线的坐标轴；</a:t>
            </a:r>
            <a:r>
              <a:rPr lang="en-US" altLang="zh-CN" sz="2000"/>
              <a:t>ax=plt.subplot()</a:t>
            </a:r>
            <a:r>
              <a:rPr lang="zh-CN" altLang="en-US" sz="2000"/>
              <a:t>获取；</a:t>
            </a:r>
            <a:endParaRPr lang="zh-CN" altLang="en-US" sz="2000"/>
          </a:p>
          <a:p>
            <a:pPr marL="914400" lvl="1" indent="-457200">
              <a:buFont typeface="Wingdings" panose="05000000000000000000" charset="0"/>
              <a:buChar char=""/>
            </a:pPr>
            <a:r>
              <a:rPr lang="en-US" altLang="zh-CN" sz="2000"/>
              <a:t>quotes</a:t>
            </a:r>
            <a:r>
              <a:rPr lang="zh-CN" altLang="en-US" sz="2000"/>
              <a:t>：需要传入的数据，每行（一根</a:t>
            </a:r>
            <a:r>
              <a:rPr lang="en-US" altLang="zh-CN" sz="2000"/>
              <a:t>K</a:t>
            </a:r>
            <a:r>
              <a:rPr lang="zh-CN" altLang="en-US" sz="2000"/>
              <a:t>线）为：（时间，开盘价，最高价，最低价，收盘价），其中时间为浮点数日期类型，由</a:t>
            </a:r>
            <a:r>
              <a:rPr lang="en-US" altLang="zh-CN" sz="2000"/>
              <a:t>date2num</a:t>
            </a:r>
            <a:r>
              <a:rPr lang="zh-CN" altLang="en-US" sz="2000"/>
              <a:t>获取；</a:t>
            </a:r>
            <a:endParaRPr lang="zh-CN" altLang="en-US" sz="2000"/>
          </a:p>
          <a:p>
            <a:pPr marL="914400" lvl="1" indent="-457200">
              <a:buFont typeface="Wingdings" panose="05000000000000000000" charset="0"/>
              <a:buChar char=""/>
            </a:pPr>
            <a:r>
              <a:rPr lang="en-US" altLang="zh-CN" sz="2000"/>
              <a:t>width</a:t>
            </a:r>
            <a:r>
              <a:rPr lang="zh-CN" altLang="en-US" sz="2000"/>
              <a:t>：</a:t>
            </a:r>
            <a:r>
              <a:rPr lang="en-US" altLang="zh-CN" sz="2000"/>
              <a:t>K</a:t>
            </a:r>
            <a:r>
              <a:rPr lang="zh-CN" altLang="en-US" sz="2000"/>
              <a:t>线宽度；</a:t>
            </a:r>
            <a:endParaRPr lang="zh-CN" altLang="en-US" sz="2000"/>
          </a:p>
          <a:p>
            <a:pPr marL="914400" lvl="1" indent="-457200">
              <a:buFont typeface="Wingdings" panose="05000000000000000000" charset="0"/>
              <a:buChar char=""/>
            </a:pPr>
            <a:r>
              <a:rPr lang="en-US" altLang="zh-CN" sz="2000"/>
              <a:t>colorup</a:t>
            </a:r>
            <a:r>
              <a:rPr lang="zh-CN" altLang="en-US" sz="2000"/>
              <a:t>：阳线颜色；</a:t>
            </a:r>
            <a:endParaRPr lang="zh-CN" altLang="en-US" sz="2000"/>
          </a:p>
          <a:p>
            <a:pPr marL="914400" lvl="1" indent="-457200">
              <a:buFont typeface="Wingdings" panose="05000000000000000000" charset="0"/>
              <a:buChar char=""/>
            </a:pPr>
            <a:r>
              <a:rPr lang="en-US" altLang="zh-CN" sz="2000"/>
              <a:t>colordown</a:t>
            </a:r>
            <a:r>
              <a:rPr lang="zh-CN" altLang="en-US" sz="2000"/>
              <a:t>：阴线颜色；</a:t>
            </a:r>
            <a:endParaRPr lang="zh-CN" altLang="en-US" sz="2000"/>
          </a:p>
          <a:p>
            <a:pPr marL="914400" lvl="1" indent="-457200">
              <a:buFont typeface="Wingdings" panose="05000000000000000000" charset="0"/>
              <a:buChar char=""/>
            </a:pPr>
            <a:r>
              <a:rPr lang="en-US" altLang="zh-CN" sz="2000"/>
              <a:t>alpha</a:t>
            </a:r>
            <a:r>
              <a:rPr lang="zh-CN" altLang="en-US" sz="2000"/>
              <a:t>：</a:t>
            </a:r>
            <a:r>
              <a:rPr lang="en-US" altLang="zh-CN" sz="2000"/>
              <a:t>K</a:t>
            </a:r>
            <a:r>
              <a:rPr lang="zh-CN" altLang="en-US" sz="2000"/>
              <a:t>线透明度；</a:t>
            </a:r>
            <a:endParaRPr lang="zh-CN" altLang="en-US" sz="20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6540" y="4001770"/>
            <a:ext cx="1687830" cy="1809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19175" y="2316480"/>
            <a:ext cx="6819265" cy="1308735"/>
          </a:xfrm>
        </p:spPr>
        <p:txBody>
          <a:bodyPr/>
          <a:lstStyle/>
          <a:p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投资交易简介</a:t>
            </a:r>
            <a:endParaRPr lang="zh-CN" sz="4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2.2  </a:t>
            </a:r>
            <a:r>
              <a:rPr lang="zh-CN" altLang="en-US">
                <a:sym typeface="+mn-ea"/>
              </a:rPr>
              <a:t>数据</a:t>
            </a:r>
            <a:r>
              <a:rPr lang="en-US" altLang="zh-CN">
                <a:sym typeface="+mn-ea"/>
              </a:rPr>
              <a:t>K</a:t>
            </a:r>
            <a:r>
              <a:rPr lang="zh-CN" altLang="en-US">
                <a:sym typeface="+mn-ea"/>
              </a:rPr>
              <a:t>线可视化</a:t>
            </a:r>
            <a:r>
              <a:rPr lang="en-US" altLang="zh-CN">
                <a:sym typeface="+mn-ea"/>
              </a:rPr>
              <a:t>: matplotlib.finance</a:t>
            </a:r>
            <a:endParaRPr lang="en-US" altLang="zh-CN" dirty="0" smtClean="0"/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60" y="2185670"/>
            <a:ext cx="4464050" cy="3224530"/>
          </a:xfrm>
          <a:prstGeom prst="rect">
            <a:avLst/>
          </a:prstGeom>
        </p:spPr>
      </p:pic>
      <p:pic>
        <p:nvPicPr>
          <p:cNvPr id="5" name="图片 4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335" y="2185670"/>
            <a:ext cx="4464685" cy="32245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7645" y="1876425"/>
            <a:ext cx="3860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mfp.candlestick_ohlc()</a:t>
            </a:r>
            <a:r>
              <a:rPr lang="zh-CN" altLang="en-US" b="1"/>
              <a:t>标准作图</a:t>
            </a:r>
            <a:endParaRPr lang="zh-CN" altLang="en-US" b="1"/>
          </a:p>
        </p:txBody>
      </p:sp>
      <p:sp>
        <p:nvSpPr>
          <p:cNvPr id="6" name="文本框 5"/>
          <p:cNvSpPr txBox="1"/>
          <p:nvPr/>
        </p:nvSpPr>
        <p:spPr>
          <a:xfrm>
            <a:off x="4709795" y="1889125"/>
            <a:ext cx="4269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mfp.candlestick_ohlc()</a:t>
            </a:r>
            <a:r>
              <a:rPr lang="zh-CN" altLang="en-US" b="1"/>
              <a:t>自定义</a:t>
            </a:r>
            <a:r>
              <a:rPr lang="en-US" altLang="zh-CN" b="1"/>
              <a:t>x</a:t>
            </a:r>
            <a:r>
              <a:rPr lang="zh-CN" altLang="en-US" b="1"/>
              <a:t>轴作图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2.2  </a:t>
            </a:r>
            <a:r>
              <a:rPr lang="zh-CN" altLang="en-US">
                <a:sym typeface="+mn-ea"/>
              </a:rPr>
              <a:t>数据</a:t>
            </a:r>
            <a:r>
              <a:rPr lang="en-US" altLang="zh-CN">
                <a:sym typeface="+mn-ea"/>
              </a:rPr>
              <a:t>K</a:t>
            </a:r>
            <a:r>
              <a:rPr lang="zh-CN" altLang="en-US">
                <a:sym typeface="+mn-ea"/>
              </a:rPr>
              <a:t>线可视化</a:t>
            </a:r>
            <a:r>
              <a:rPr lang="en-US" altLang="zh-CN">
                <a:sym typeface="+mn-ea"/>
              </a:rPr>
              <a:t>: matplotlib.finance</a:t>
            </a:r>
            <a:endParaRPr lang="en-US" altLang="zh-CN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227965" y="1003300"/>
            <a:ext cx="3860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b="1"/>
              <a:t>添加成交量及均线</a:t>
            </a:r>
            <a:endParaRPr lang="zh-CN" b="1"/>
          </a:p>
        </p:txBody>
      </p:sp>
      <p:pic>
        <p:nvPicPr>
          <p:cNvPr id="7" name="图片 6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7290" y="1371600"/>
            <a:ext cx="6932930" cy="4974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小结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1138555" y="1667510"/>
            <a:ext cx="7400925" cy="34461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1. </a:t>
            </a:r>
            <a:r>
              <a:rPr lang="zh-CN" altLang="en-US" sz="2000"/>
              <a:t>数据获取</a:t>
            </a:r>
            <a:endParaRPr lang="en-US" altLang="zh-CN" sz="20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 sz="2000"/>
              <a:t> Re=ts.get_stock_basics()</a:t>
            </a:r>
            <a:endParaRPr lang="en-US" altLang="zh-CN" sz="2000"/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 sz="2000">
                <a:sym typeface="+mn-ea"/>
              </a:rPr>
              <a:t> Re=ts.get_k_data(code,ktype,autype,index,start,end)</a:t>
            </a:r>
            <a:endParaRPr lang="en-US" altLang="zh-CN" sz="2000"/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 sz="2000"/>
              <a:t> </a:t>
            </a:r>
            <a:r>
              <a:rPr lang="en-US" altLang="zh-CN" sz="2000">
                <a:sym typeface="+mn-ea"/>
              </a:rPr>
              <a:t>Re=</a:t>
            </a:r>
            <a:r>
              <a:rPr lang="zh-CN" altLang="en-US" sz="2000">
                <a:sym typeface="+mn-ea"/>
              </a:rPr>
              <a:t>ts.get_realtime_quotes(</a:t>
            </a:r>
            <a:r>
              <a:rPr lang="en-US" altLang="zh-CN" sz="2000">
                <a:sym typeface="+mn-ea"/>
              </a:rPr>
              <a:t>code</a:t>
            </a:r>
            <a:r>
              <a:rPr lang="zh-CN" altLang="en-US" sz="2000">
                <a:sym typeface="+mn-ea"/>
              </a:rPr>
              <a:t>)</a:t>
            </a:r>
            <a:endParaRPr lang="zh-CN" altLang="en-US" sz="2000">
              <a:sym typeface="+mn-ea"/>
            </a:endParaRPr>
          </a:p>
          <a:p>
            <a:pPr lvl="1" indent="0">
              <a:buFont typeface="Wingdings" panose="05000000000000000000" charset="0"/>
              <a:buNone/>
            </a:pPr>
            <a:endParaRPr lang="en-US" altLang="zh-CN" sz="2000"/>
          </a:p>
          <a:p>
            <a:pPr lvl="0" indent="0">
              <a:buFont typeface="Wingdings" panose="05000000000000000000" charset="0"/>
              <a:buNone/>
            </a:pPr>
            <a:r>
              <a:rPr lang="en-US" altLang="zh-CN" sz="2000"/>
              <a:t>2. </a:t>
            </a:r>
            <a:r>
              <a:rPr lang="zh-CN" altLang="en-US" sz="2000"/>
              <a:t>数据可视化</a:t>
            </a:r>
            <a:endParaRPr lang="zh-CN" altLang="en-US" sz="2000"/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 sz="2000">
                <a:sym typeface="+mn-ea"/>
              </a:rPr>
              <a:t>mpf.</a:t>
            </a:r>
            <a:r>
              <a:rPr lang="zh-CN" altLang="en-US" sz="2000">
                <a:sym typeface="+mn-ea"/>
              </a:rPr>
              <a:t>candlestick_ohlc(ax, quotes, width, colorup, colordown, alpha)</a:t>
            </a:r>
            <a:endParaRPr lang="zh-CN" altLang="en-US" sz="20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 sz="2000">
                <a:sym typeface="+mn-ea"/>
              </a:rPr>
              <a:t>quotes</a:t>
            </a:r>
            <a:r>
              <a:rPr lang="zh-CN" altLang="en-US" sz="2000">
                <a:sym typeface="+mn-ea"/>
              </a:rPr>
              <a:t>自定义</a:t>
            </a:r>
            <a:endParaRPr lang="zh-CN" altLang="en-US" sz="20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zh-CN" altLang="en-US" sz="2000">
                <a:sym typeface="+mn-ea"/>
              </a:rPr>
              <a:t>添加均线，成交量</a:t>
            </a:r>
            <a:r>
              <a:rPr lang="en-US" altLang="zh-CN" sz="2000">
                <a:sym typeface="+mn-ea"/>
              </a:rPr>
              <a:t>Bar</a:t>
            </a:r>
            <a:r>
              <a:rPr lang="zh-CN" altLang="en-US" sz="2000">
                <a:sym typeface="+mn-ea"/>
              </a:rPr>
              <a:t>图</a:t>
            </a:r>
            <a:endParaRPr lang="zh-CN" altLang="en-US" sz="2000">
              <a:sym typeface="+mn-ea"/>
            </a:endParaRPr>
          </a:p>
          <a:p>
            <a:pPr lvl="0" indent="0">
              <a:buFont typeface="Wingdings" panose="05000000000000000000" charset="0"/>
              <a:buNone/>
            </a:pP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19175" y="2316480"/>
            <a:ext cx="6819265" cy="1308735"/>
          </a:xfrm>
        </p:spPr>
        <p:txBody>
          <a:bodyPr/>
          <a:lstStyle/>
          <a:p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量化交易</a:t>
            </a:r>
            <a:endParaRPr lang="zh-CN" sz="4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3 AI</a:t>
            </a:r>
            <a:r>
              <a:rPr lang="zh-CN" altLang="en-US" dirty="0" smtClean="0"/>
              <a:t>量化交易</a:t>
            </a:r>
            <a:endParaRPr lang="zh-CN" altLang="en-US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281940" y="916305"/>
            <a:ext cx="58750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T+1==&gt;</a:t>
            </a:r>
            <a:r>
              <a:rPr lang="zh-CN" altLang="en-US" sz="2800"/>
              <a:t>开盘收盘统计套利</a:t>
            </a:r>
            <a:endParaRPr lang="en-US" altLang="zh-CN" sz="2800"/>
          </a:p>
        </p:txBody>
      </p:sp>
      <p:pic>
        <p:nvPicPr>
          <p:cNvPr id="9" name="图片 8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430" y="1438275"/>
            <a:ext cx="3632200" cy="2357755"/>
          </a:xfrm>
          <a:prstGeom prst="rect">
            <a:avLst/>
          </a:prstGeom>
        </p:spPr>
      </p:pic>
      <p:pic>
        <p:nvPicPr>
          <p:cNvPr id="10" name="图片 9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920" y="1438910"/>
            <a:ext cx="3571875" cy="2357120"/>
          </a:xfrm>
          <a:prstGeom prst="rect">
            <a:avLst/>
          </a:prstGeom>
        </p:spPr>
      </p:pic>
      <p:pic>
        <p:nvPicPr>
          <p:cNvPr id="11" name="图片 10" descr="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85" y="3796030"/>
            <a:ext cx="3512185" cy="2357120"/>
          </a:xfrm>
          <a:prstGeom prst="rect">
            <a:avLst/>
          </a:prstGeom>
        </p:spPr>
      </p:pic>
      <p:pic>
        <p:nvPicPr>
          <p:cNvPr id="12" name="图片 11" descr="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075" y="3796030"/>
            <a:ext cx="3601720" cy="2357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3 AI</a:t>
            </a:r>
            <a:r>
              <a:rPr lang="zh-CN" altLang="en-US" dirty="0" smtClean="0"/>
              <a:t>量化交易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281940" y="916305"/>
            <a:ext cx="58750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T+1==&gt;</a:t>
            </a:r>
            <a:r>
              <a:rPr lang="zh-CN" altLang="en-US" sz="2800"/>
              <a:t>开盘收盘统计套利</a:t>
            </a:r>
            <a:r>
              <a:rPr lang="en-US" altLang="zh-CN" sz="2800"/>
              <a:t>-0.0013</a:t>
            </a:r>
            <a:endParaRPr lang="en-US" altLang="zh-CN" sz="2800">
              <a:latin typeface="Arial" panose="020B0604020202020204" pitchFamily="34" charset="0"/>
            </a:endParaRPr>
          </a:p>
        </p:txBody>
      </p:sp>
      <p:pic>
        <p:nvPicPr>
          <p:cNvPr id="13" name="图片 12" descr="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1438275"/>
            <a:ext cx="3590925" cy="2331085"/>
          </a:xfrm>
          <a:prstGeom prst="rect">
            <a:avLst/>
          </a:prstGeom>
        </p:spPr>
      </p:pic>
      <p:pic>
        <p:nvPicPr>
          <p:cNvPr id="14" name="图片 13" descr="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720" y="1438275"/>
            <a:ext cx="3561080" cy="2330450"/>
          </a:xfrm>
          <a:prstGeom prst="rect">
            <a:avLst/>
          </a:prstGeom>
        </p:spPr>
      </p:pic>
      <p:pic>
        <p:nvPicPr>
          <p:cNvPr id="15" name="图片 14" descr="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85" y="3992245"/>
            <a:ext cx="3561080" cy="2330450"/>
          </a:xfrm>
          <a:prstGeom prst="rect">
            <a:avLst/>
          </a:prstGeom>
        </p:spPr>
      </p:pic>
      <p:pic>
        <p:nvPicPr>
          <p:cNvPr id="16" name="图片 15" descr="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720" y="3992245"/>
            <a:ext cx="3561080" cy="2330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3.2 KNN</a:t>
            </a:r>
            <a:endParaRPr lang="zh-CN" altLang="en-US" dirty="0" smtClean="0"/>
          </a:p>
        </p:txBody>
      </p:sp>
      <p:pic>
        <p:nvPicPr>
          <p:cNvPr id="4" name="图片 3" descr="20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844550"/>
            <a:ext cx="3943350" cy="2131060"/>
          </a:xfrm>
          <a:prstGeom prst="rect">
            <a:avLst/>
          </a:prstGeom>
        </p:spPr>
      </p:pic>
      <p:pic>
        <p:nvPicPr>
          <p:cNvPr id="5" name="图片 4" descr="20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515" y="844550"/>
            <a:ext cx="3766185" cy="2048510"/>
          </a:xfrm>
          <a:prstGeom prst="rect">
            <a:avLst/>
          </a:prstGeom>
        </p:spPr>
      </p:pic>
      <p:pic>
        <p:nvPicPr>
          <p:cNvPr id="6" name="图片 5" descr="20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05" y="3312160"/>
            <a:ext cx="3794760" cy="2050415"/>
          </a:xfrm>
          <a:prstGeom prst="rect">
            <a:avLst/>
          </a:prstGeom>
        </p:spPr>
      </p:pic>
      <p:pic>
        <p:nvPicPr>
          <p:cNvPr id="7" name="图片 6" descr="20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555" y="3312160"/>
            <a:ext cx="4142105" cy="2237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3.3 KMean</a:t>
            </a:r>
            <a:endParaRPr lang="zh-CN" altLang="en-US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4605" y="1538605"/>
            <a:ext cx="4439285" cy="30035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680" y="1635760"/>
            <a:ext cx="4603750" cy="280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3.4 MLPnn</a:t>
            </a:r>
            <a:endParaRPr lang="zh-CN" altLang="en-US" dirty="0" smtClean="0"/>
          </a:p>
        </p:txBody>
      </p:sp>
      <p:pic>
        <p:nvPicPr>
          <p:cNvPr id="3" name="图片 2" descr="Figure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5305" y="890270"/>
            <a:ext cx="5152390" cy="2542540"/>
          </a:xfrm>
          <a:prstGeom prst="rect">
            <a:avLst/>
          </a:prstGeom>
        </p:spPr>
      </p:pic>
      <p:pic>
        <p:nvPicPr>
          <p:cNvPr id="6" name="图片 5" descr="Figure_1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540" y="3293745"/>
            <a:ext cx="5287010" cy="2608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3.5 </a:t>
            </a:r>
            <a:r>
              <a:rPr lang="zh-CN" altLang="en-US" dirty="0" smtClean="0"/>
              <a:t>小结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1521460" y="1157605"/>
            <a:ext cx="6719570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+mj-lt"/>
              <a:buAutoNum type="arabicPeriod"/>
            </a:pPr>
            <a:r>
              <a:rPr lang="en-US" altLang="zh-CN"/>
              <a:t>KNN</a:t>
            </a:r>
            <a:endParaRPr lang="en-US" altLang="zh-CN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/>
              <a:t>数据做相对处理；</a:t>
            </a:r>
            <a:endParaRPr lang="zh-CN" altLang="en-US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/>
              <a:t>调整样本时间；</a:t>
            </a:r>
            <a:endParaRPr lang="zh-CN" altLang="en-US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/>
              <a:t>样本时间轮动预测；</a:t>
            </a:r>
            <a:endParaRPr lang="zh-CN" altLang="en-US"/>
          </a:p>
          <a:p>
            <a:pPr marL="342900" indent="-342900">
              <a:buFont typeface="+mj-lt"/>
              <a:buAutoNum type="arabicPeriod"/>
            </a:pPr>
            <a:r>
              <a:rPr lang="en-US" altLang="zh-CN"/>
              <a:t>Kmeans</a:t>
            </a:r>
            <a:endParaRPr lang="en-US" altLang="zh-CN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/>
              <a:t>确认分几类；</a:t>
            </a:r>
            <a:endParaRPr lang="zh-CN" altLang="en-US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/>
              <a:t>数据标准化处理；</a:t>
            </a:r>
            <a:endParaRPr lang="zh-CN" altLang="en-US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/>
              <a:t>添加</a:t>
            </a:r>
            <a:r>
              <a:rPr lang="en-US" altLang="zh-CN"/>
              <a:t>PCA</a:t>
            </a:r>
            <a:r>
              <a:rPr lang="zh-CN" altLang="en-US"/>
              <a:t>降维去噪；</a:t>
            </a:r>
            <a:endParaRPr lang="zh-CN" altLang="en-US"/>
          </a:p>
          <a:p>
            <a:pPr marL="342900" indent="-342900">
              <a:buFont typeface="+mj-lt"/>
              <a:buAutoNum type="arabicPeriod"/>
            </a:pPr>
            <a:r>
              <a:rPr lang="en-US" altLang="zh-CN"/>
              <a:t>NN</a:t>
            </a:r>
            <a:endParaRPr lang="en-US" altLang="zh-CN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/>
              <a:t>数据标准化处理；</a:t>
            </a:r>
            <a:endParaRPr lang="zh-CN" altLang="en-US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/>
              <a:t>加入</a:t>
            </a:r>
            <a:r>
              <a:rPr lang="en-US" altLang="zh-CN"/>
              <a:t>PCA</a:t>
            </a:r>
            <a:r>
              <a:rPr lang="zh-CN" altLang="en-US"/>
              <a:t>降维去噪；</a:t>
            </a:r>
            <a:endParaRPr lang="zh-CN" altLang="en-US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/>
              <a:t>参数调整</a:t>
            </a:r>
            <a:endParaRPr lang="zh-CN" altLang="en-US"/>
          </a:p>
          <a:p>
            <a:pPr lvl="0" indent="0">
              <a:buFont typeface="Wingdings" panose="05000000000000000000" charset="0"/>
              <a:buNone/>
            </a:pPr>
            <a:r>
              <a:rPr lang="en-US" altLang="zh-CN"/>
              <a:t>4. </a:t>
            </a:r>
            <a:r>
              <a:rPr lang="zh-CN" altLang="en-US"/>
              <a:t>应用：</a:t>
            </a:r>
            <a:endParaRPr lang="zh-CN" altLang="en-US"/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zh-CN" altLang="en-US"/>
              <a:t>理解算法</a:t>
            </a:r>
            <a:endParaRPr lang="zh-CN" altLang="en-US"/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zh-CN" altLang="en-US"/>
              <a:t>理解场景</a:t>
            </a:r>
            <a:endParaRPr lang="zh-CN" altLang="en-US"/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zh-CN" altLang="en-US"/>
              <a:t>建立连接，针对场景应用算法</a:t>
            </a:r>
            <a:endParaRPr lang="zh-CN" altLang="en-US"/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zh-CN" altLang="en-US"/>
              <a:t>特征可以组合应用；算法可以相互组合，彼此印证；</a:t>
            </a:r>
            <a:endParaRPr lang="zh-CN" altLang="en-US"/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/>
              <a:t>tensorflow</a:t>
            </a:r>
            <a:r>
              <a:rPr lang="zh-CN" altLang="en-US"/>
              <a:t>以后尝试其它方法：</a:t>
            </a:r>
            <a:r>
              <a:rPr lang="en-US" altLang="zh-CN"/>
              <a:t>CNN</a:t>
            </a:r>
            <a:r>
              <a:rPr lang="zh-CN" altLang="en-US"/>
              <a:t>等；</a:t>
            </a:r>
            <a:endParaRPr lang="zh-CN" altLang="en-US"/>
          </a:p>
          <a:p>
            <a:pPr lvl="0" indent="0">
              <a:buFont typeface="Wingdings" panose="05000000000000000000" charset="0"/>
              <a:buNone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投资交易简介</a:t>
            </a:r>
            <a:endParaRPr lang="zh-CN" altLang="en-US" dirty="0" smtClean="0"/>
          </a:p>
        </p:txBody>
      </p:sp>
      <p:grpSp>
        <p:nvGrpSpPr>
          <p:cNvPr id="14" name="组合 13"/>
          <p:cNvGrpSpPr/>
          <p:nvPr/>
        </p:nvGrpSpPr>
        <p:grpSpPr>
          <a:xfrm>
            <a:off x="658495" y="1195070"/>
            <a:ext cx="7634605" cy="4274820"/>
            <a:chOff x="472" y="1656"/>
            <a:chExt cx="12023" cy="6732"/>
          </a:xfrm>
        </p:grpSpPr>
        <p:sp>
          <p:nvSpPr>
            <p:cNvPr id="3" name="文本框 2"/>
            <p:cNvSpPr txBox="1"/>
            <p:nvPr/>
          </p:nvSpPr>
          <p:spPr>
            <a:xfrm>
              <a:off x="472" y="1656"/>
              <a:ext cx="442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/>
                <a:t>神经网络算法</a:t>
              </a:r>
              <a:endParaRPr lang="zh-CN" altLang="en-US" sz="2800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48" y="3399"/>
              <a:ext cx="7439" cy="4334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1573" y="4951"/>
              <a:ext cx="163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/>
                <a:t>Input</a:t>
              </a:r>
              <a:endParaRPr lang="en-US" altLang="zh-CN" sz="280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0489" y="4989"/>
              <a:ext cx="200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/>
                <a:t>Output</a:t>
              </a:r>
              <a:endParaRPr lang="en-US" altLang="zh-CN" sz="280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864" y="4989"/>
              <a:ext cx="2193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/>
                <a:t>Hidden</a:t>
              </a:r>
              <a:endParaRPr lang="en-US" altLang="zh-CN" sz="2800"/>
            </a:p>
          </p:txBody>
        </p:sp>
        <p:cxnSp>
          <p:nvCxnSpPr>
            <p:cNvPr id="10" name="直接箭头连接符 9"/>
            <p:cNvCxnSpPr/>
            <p:nvPr/>
          </p:nvCxnSpPr>
          <p:spPr>
            <a:xfrm>
              <a:off x="7054" y="3088"/>
              <a:ext cx="2404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1" name="直接箭头连接符 10"/>
            <p:cNvCxnSpPr/>
            <p:nvPr/>
          </p:nvCxnSpPr>
          <p:spPr>
            <a:xfrm flipH="1">
              <a:off x="3820" y="8074"/>
              <a:ext cx="2902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2" name="文本框 11"/>
            <p:cNvSpPr txBox="1"/>
            <p:nvPr/>
          </p:nvSpPr>
          <p:spPr>
            <a:xfrm>
              <a:off x="3094" y="2704"/>
              <a:ext cx="456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>
                  <a:solidFill>
                    <a:srgbClr val="FF0000"/>
                  </a:solidFill>
                </a:rPr>
                <a:t>Forward Propagation</a:t>
              </a:r>
              <a:endParaRPr lang="en-US" altLang="zh-CN" sz="2000">
                <a:solidFill>
                  <a:srgbClr val="FF0000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205" y="7760"/>
              <a:ext cx="3744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>
                  <a:solidFill>
                    <a:srgbClr val="FF0000"/>
                  </a:solidFill>
                </a:rPr>
                <a:t>Back Propagation</a:t>
              </a:r>
              <a:endParaRPr lang="en-US" altLang="zh-CN" sz="20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19175" y="2316480"/>
            <a:ext cx="6819265" cy="1308735"/>
          </a:xfrm>
        </p:spPr>
        <p:txBody>
          <a:bodyPr/>
          <a:lstStyle/>
          <a:p>
            <a:r>
              <a:rPr 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The End</a:t>
            </a:r>
            <a:endParaRPr lang="en-US" sz="4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投资交易简介</a:t>
            </a:r>
            <a:endParaRPr lang="zh-CN" altLang="en-US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658495" y="1195070"/>
            <a:ext cx="35445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经济：生产和消费</a:t>
            </a:r>
            <a:endParaRPr lang="zh-CN" altLang="en-US" sz="28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7755" y="2301875"/>
            <a:ext cx="4723765" cy="275209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9138285" y="2788285"/>
            <a:ext cx="57848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生产商品</a:t>
            </a:r>
            <a:endParaRPr lang="zh-CN" altLang="en-US" sz="2000"/>
          </a:p>
        </p:txBody>
      </p:sp>
      <p:sp>
        <p:nvSpPr>
          <p:cNvPr id="16" name="文本框 15"/>
          <p:cNvSpPr txBox="1"/>
          <p:nvPr/>
        </p:nvSpPr>
        <p:spPr>
          <a:xfrm>
            <a:off x="9132570" y="1195070"/>
            <a:ext cx="44577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消费商品</a:t>
            </a:r>
            <a:endParaRPr lang="zh-CN" altLang="en-US" sz="2000"/>
          </a:p>
        </p:txBody>
      </p:sp>
      <p:sp>
        <p:nvSpPr>
          <p:cNvPr id="17" name="文本框 16"/>
          <p:cNvSpPr txBox="1"/>
          <p:nvPr/>
        </p:nvSpPr>
        <p:spPr>
          <a:xfrm>
            <a:off x="4297680" y="3311525"/>
            <a:ext cx="11023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路径</a:t>
            </a:r>
            <a:endParaRPr lang="zh-CN" altLang="en-US" sz="2800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4838065" y="2104390"/>
            <a:ext cx="1526540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9" name="直接箭头连接符 18"/>
          <p:cNvCxnSpPr/>
          <p:nvPr/>
        </p:nvCxnSpPr>
        <p:spPr>
          <a:xfrm flipH="1">
            <a:off x="2784475" y="5270500"/>
            <a:ext cx="1842770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0" name="文本框 19"/>
          <p:cNvSpPr txBox="1"/>
          <p:nvPr/>
        </p:nvSpPr>
        <p:spPr>
          <a:xfrm>
            <a:off x="3112770" y="1860550"/>
            <a:ext cx="1821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</a:rPr>
              <a:t>运输加工存储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933950" y="5071110"/>
            <a:ext cx="19069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</a:rPr>
              <a:t>评价反馈矫正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464435" y="2517140"/>
            <a:ext cx="16109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i="1">
                <a:solidFill>
                  <a:srgbClr val="FF0000"/>
                </a:solidFill>
              </a:rPr>
              <a:t>Trading1→</a:t>
            </a:r>
            <a:endParaRPr lang="en-US" altLang="zh-CN" sz="2000" i="1">
              <a:solidFill>
                <a:srgbClr val="FF00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032885" y="2517140"/>
            <a:ext cx="16109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i="1">
                <a:solidFill>
                  <a:srgbClr val="FF0000"/>
                </a:solidFill>
              </a:rPr>
              <a:t>Trading2→</a:t>
            </a:r>
            <a:endParaRPr lang="en-US" altLang="zh-CN" sz="2000" i="1">
              <a:solidFill>
                <a:srgbClr val="FF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582920" y="2517140"/>
            <a:ext cx="16109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i="1">
                <a:solidFill>
                  <a:srgbClr val="FF0000"/>
                </a:solidFill>
              </a:rPr>
              <a:t>Trading3→</a:t>
            </a:r>
            <a:endParaRPr lang="en-US" altLang="zh-CN" sz="2000" i="1">
              <a:solidFill>
                <a:srgbClr val="FF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938010" y="2517140"/>
            <a:ext cx="13354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i="1">
                <a:solidFill>
                  <a:srgbClr val="FF0000"/>
                </a:solidFill>
              </a:rPr>
              <a:t>Trading4</a:t>
            </a:r>
            <a:endParaRPr lang="en-US" altLang="zh-CN" sz="2000" i="1">
              <a:solidFill>
                <a:srgbClr val="FF0000"/>
              </a:solidFill>
            </a:endParaRPr>
          </a:p>
        </p:txBody>
      </p:sp>
      <p:grpSp>
        <p:nvGrpSpPr>
          <p:cNvPr id="29" name="组合 28"/>
          <p:cNvGrpSpPr/>
          <p:nvPr/>
        </p:nvGrpSpPr>
        <p:grpSpPr>
          <a:xfrm rot="0">
            <a:off x="8099425" y="2498725"/>
            <a:ext cx="288290" cy="431165"/>
            <a:chOff x="12416" y="6534"/>
            <a:chExt cx="454" cy="679"/>
          </a:xfrm>
        </p:grpSpPr>
        <p:cxnSp>
          <p:nvCxnSpPr>
            <p:cNvPr id="26" name="直接箭头连接符 25"/>
            <p:cNvCxnSpPr/>
            <p:nvPr/>
          </p:nvCxnSpPr>
          <p:spPr>
            <a:xfrm flipV="1">
              <a:off x="12416" y="6534"/>
              <a:ext cx="341" cy="340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7" name="直接箭头连接符 26"/>
            <p:cNvCxnSpPr/>
            <p:nvPr/>
          </p:nvCxnSpPr>
          <p:spPr>
            <a:xfrm>
              <a:off x="12416" y="6865"/>
              <a:ext cx="341" cy="349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8" name="直接箭头连接符 27"/>
            <p:cNvCxnSpPr/>
            <p:nvPr/>
          </p:nvCxnSpPr>
          <p:spPr>
            <a:xfrm>
              <a:off x="12416" y="6865"/>
              <a:ext cx="454" cy="16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3" name="文本框 2"/>
          <p:cNvSpPr txBox="1"/>
          <p:nvPr/>
        </p:nvSpPr>
        <p:spPr>
          <a:xfrm>
            <a:off x="4075430" y="4038600"/>
            <a:ext cx="13252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rgbClr val="FF0000"/>
                </a:solidFill>
              </a:rPr>
              <a:t>经销商</a:t>
            </a:r>
            <a:endParaRPr lang="zh-CN" altLang="en-US" sz="2000">
              <a:solidFill>
                <a:srgbClr val="FF0000"/>
              </a:solidFill>
            </a:endParaRPr>
          </a:p>
          <a:p>
            <a:r>
              <a:rPr lang="en-US" altLang="zh-CN" sz="2000">
                <a:solidFill>
                  <a:srgbClr val="FF0000"/>
                </a:solidFill>
              </a:rPr>
              <a:t>“</a:t>
            </a:r>
            <a:r>
              <a:rPr lang="zh-CN" altLang="en-US" sz="2000">
                <a:solidFill>
                  <a:srgbClr val="FF0000"/>
                </a:solidFill>
              </a:rPr>
              <a:t>一级市场</a:t>
            </a:r>
            <a:r>
              <a:rPr lang="en-US" altLang="zh-CN" sz="2000">
                <a:solidFill>
                  <a:srgbClr val="FF0000"/>
                </a:solidFill>
              </a:rPr>
              <a:t>”</a:t>
            </a:r>
            <a:endParaRPr lang="en-US" altLang="zh-CN" sz="2000">
              <a:solidFill>
                <a:srgbClr val="FF0000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513965" y="1855470"/>
            <a:ext cx="0" cy="371221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直接连接符 6"/>
          <p:cNvCxnSpPr/>
          <p:nvPr/>
        </p:nvCxnSpPr>
        <p:spPr>
          <a:xfrm>
            <a:off x="6938010" y="1860550"/>
            <a:ext cx="0" cy="371221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直接连接符 7"/>
          <p:cNvCxnSpPr/>
          <p:nvPr/>
        </p:nvCxnSpPr>
        <p:spPr>
          <a:xfrm>
            <a:off x="8724265" y="1860550"/>
            <a:ext cx="0" cy="371221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9" name="文本框 8"/>
          <p:cNvSpPr txBox="1"/>
          <p:nvPr/>
        </p:nvSpPr>
        <p:spPr>
          <a:xfrm>
            <a:off x="7351395" y="4110355"/>
            <a:ext cx="13728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rgbClr val="FF0000"/>
                </a:solidFill>
              </a:rPr>
              <a:t>零售商</a:t>
            </a:r>
            <a:endParaRPr lang="zh-CN" altLang="en-US" sz="2000">
              <a:solidFill>
                <a:srgbClr val="FF0000"/>
              </a:solidFill>
            </a:endParaRPr>
          </a:p>
          <a:p>
            <a:r>
              <a:rPr lang="en-US" altLang="zh-CN" sz="2000">
                <a:solidFill>
                  <a:srgbClr val="FF0000"/>
                </a:solidFill>
              </a:rPr>
              <a:t>“</a:t>
            </a:r>
            <a:r>
              <a:rPr lang="zh-CN" altLang="en-US" sz="2000">
                <a:solidFill>
                  <a:srgbClr val="FF0000"/>
                </a:solidFill>
              </a:rPr>
              <a:t>二级市场</a:t>
            </a:r>
            <a:r>
              <a:rPr lang="en-US" altLang="zh-CN" sz="2000">
                <a:solidFill>
                  <a:srgbClr val="FF0000"/>
                </a:solidFill>
              </a:rPr>
              <a:t>”</a:t>
            </a:r>
            <a:endParaRPr lang="en-US" altLang="zh-CN" sz="200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64100" y="1254760"/>
            <a:ext cx="7181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/>
              <a:t>BDI</a:t>
            </a:r>
            <a:endParaRPr lang="en-US" altLang="zh-CN" sz="2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33333 -0.043611 L -0.223889 0.260926 " pathEditMode="fixed" rAng="0" ptsTypes="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" y="15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06597 -0.283611 L -0.790833 0.028611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" y="1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4" presetClass="entr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99"/>
                            </p:stCondLst>
                            <p:childTnLst>
                              <p:par>
                                <p:cTn id="29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99"/>
                            </p:stCondLst>
                            <p:childTnLst>
                              <p:par>
                                <p:cTn id="35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699"/>
                            </p:stCondLst>
                            <p:childTnLst>
                              <p:par>
                                <p:cTn id="41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5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5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5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5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5" grpId="0"/>
      <p:bldP spid="17" grpId="0"/>
      <p:bldP spid="17" grpId="1"/>
      <p:bldP spid="17" grpId="2"/>
      <p:bldP spid="20" grpId="0"/>
      <p:bldP spid="21" grpId="0"/>
      <p:bldP spid="22" grpId="0"/>
      <p:bldP spid="23" grpId="0"/>
      <p:bldP spid="24" grpId="0"/>
      <p:bldP spid="25" grpId="0"/>
      <p:bldP spid="3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投资交易简介</a:t>
            </a:r>
            <a:endParaRPr lang="zh-CN" altLang="en-US" dirty="0" smtClean="0"/>
          </a:p>
        </p:txBody>
      </p:sp>
      <p:sp>
        <p:nvSpPr>
          <p:cNvPr id="25" name="文本框 24"/>
          <p:cNvSpPr txBox="1"/>
          <p:nvPr/>
        </p:nvSpPr>
        <p:spPr>
          <a:xfrm>
            <a:off x="6938010" y="2517140"/>
            <a:ext cx="13354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i="1">
                <a:solidFill>
                  <a:srgbClr val="FF0000"/>
                </a:solidFill>
              </a:rPr>
              <a:t>Trading</a:t>
            </a:r>
            <a:endParaRPr lang="en-US" altLang="zh-CN" sz="2000" i="1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825" y="1718310"/>
            <a:ext cx="4112260" cy="25711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020" y="1718310"/>
            <a:ext cx="4134485" cy="25711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418205" y="1052830"/>
            <a:ext cx="28086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交易</a:t>
            </a:r>
            <a:r>
              <a:rPr lang="en-US" altLang="zh-CN" sz="2800"/>
              <a:t>=</a:t>
            </a:r>
            <a:r>
              <a:rPr lang="zh-CN" altLang="en-US" sz="2800"/>
              <a:t>卖</a:t>
            </a:r>
            <a:r>
              <a:rPr lang="en-US" altLang="zh-CN" sz="2800"/>
              <a:t>+</a:t>
            </a:r>
            <a:r>
              <a:rPr lang="zh-CN" altLang="en-US" sz="2800"/>
              <a:t>买</a:t>
            </a:r>
            <a:endParaRPr lang="zh-CN" altLang="en-US" sz="2800"/>
          </a:p>
        </p:txBody>
      </p:sp>
      <p:cxnSp>
        <p:nvCxnSpPr>
          <p:cNvPr id="9" name="直接连接符 8"/>
          <p:cNvCxnSpPr/>
          <p:nvPr/>
        </p:nvCxnSpPr>
        <p:spPr>
          <a:xfrm>
            <a:off x="2098675" y="5519420"/>
            <a:ext cx="3856355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</p:cxnSp>
      <p:cxnSp>
        <p:nvCxnSpPr>
          <p:cNvPr id="10" name="直接连接符 9"/>
          <p:cNvCxnSpPr/>
          <p:nvPr/>
        </p:nvCxnSpPr>
        <p:spPr>
          <a:xfrm>
            <a:off x="3282950" y="4488180"/>
            <a:ext cx="0" cy="1856105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</p:cxnSp>
      <p:sp>
        <p:nvSpPr>
          <p:cNvPr id="11" name="文本框 10"/>
          <p:cNvSpPr txBox="1"/>
          <p:nvPr/>
        </p:nvSpPr>
        <p:spPr>
          <a:xfrm>
            <a:off x="2190750" y="4856480"/>
            <a:ext cx="9194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卖方</a:t>
            </a:r>
            <a:endParaRPr lang="zh-CN" altLang="en-US" sz="2800">
              <a:solidFill>
                <a:srgbClr val="00B05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190750" y="5646420"/>
            <a:ext cx="9194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买方</a:t>
            </a:r>
            <a:endParaRPr lang="zh-CN" altLang="en-US" sz="28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08375" y="4597400"/>
            <a:ext cx="17106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卖三：</a:t>
            </a:r>
            <a:r>
              <a:rPr lang="en-US" altLang="zh-CN">
                <a:solidFill>
                  <a:srgbClr val="00B050"/>
                </a:solidFill>
              </a:rPr>
              <a:t>3.13</a:t>
            </a:r>
            <a:endParaRPr lang="en-US" altLang="zh-CN">
              <a:solidFill>
                <a:srgbClr val="00B050"/>
              </a:solidFill>
            </a:endParaRPr>
          </a:p>
          <a:p>
            <a:r>
              <a:rPr lang="zh-CN" altLang="en-US">
                <a:solidFill>
                  <a:srgbClr val="00B050"/>
                </a:solidFill>
              </a:rPr>
              <a:t>卖二：</a:t>
            </a:r>
            <a:r>
              <a:rPr lang="en-US" altLang="zh-CN">
                <a:solidFill>
                  <a:srgbClr val="00B050"/>
                </a:solidFill>
              </a:rPr>
              <a:t>3.12</a:t>
            </a:r>
            <a:endParaRPr lang="en-US" altLang="zh-CN">
              <a:solidFill>
                <a:srgbClr val="00B050"/>
              </a:solidFill>
            </a:endParaRPr>
          </a:p>
          <a:p>
            <a:r>
              <a:rPr lang="zh-CN" altLang="en-US">
                <a:solidFill>
                  <a:srgbClr val="00B050"/>
                </a:solidFill>
              </a:rPr>
              <a:t>卖一：</a:t>
            </a:r>
            <a:r>
              <a:rPr lang="en-US" altLang="zh-CN">
                <a:solidFill>
                  <a:srgbClr val="00B050"/>
                </a:solidFill>
              </a:rPr>
              <a:t>3.11</a:t>
            </a:r>
            <a:endParaRPr lang="en-US" altLang="zh-CN">
              <a:solidFill>
                <a:srgbClr val="00B05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08375" y="5646420"/>
            <a:ext cx="17106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>
                <a:solidFill>
                  <a:srgbClr val="FF0000"/>
                </a:solidFill>
              </a:rPr>
              <a:t>--</a:t>
            </a:r>
            <a:endParaRPr lang="en-US" altLang="zh-CN" sz="28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100445" y="4725035"/>
            <a:ext cx="9194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价差</a:t>
            </a:r>
            <a:endParaRPr lang="zh-CN" altLang="en-US" sz="2800"/>
          </a:p>
        </p:txBody>
      </p:sp>
      <p:sp>
        <p:nvSpPr>
          <p:cNvPr id="31" name="左大括号 30"/>
          <p:cNvSpPr/>
          <p:nvPr/>
        </p:nvSpPr>
        <p:spPr>
          <a:xfrm>
            <a:off x="7092315" y="4509135"/>
            <a:ext cx="75565" cy="86360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271385" y="4422140"/>
            <a:ext cx="1116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商品质量</a:t>
            </a:r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7271385" y="5010150"/>
            <a:ext cx="1116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价值预期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819 -0.001019 L -0.733333 -0.200648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7" y="-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8" grpId="0"/>
      <p:bldP spid="11" grpId="0"/>
      <p:bldP spid="12" grpId="0"/>
      <p:bldP spid="13" grpId="0"/>
      <p:bldP spid="14" grpId="0"/>
      <p:bldP spid="30" grpId="0"/>
      <p:bldP spid="31" grpId="0" animBg="1"/>
      <p:bldP spid="32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投资交易简介</a:t>
            </a:r>
            <a:endParaRPr lang="zh-CN" altLang="en-US" dirty="0" smtClean="0"/>
          </a:p>
        </p:txBody>
      </p:sp>
      <p:grpSp>
        <p:nvGrpSpPr>
          <p:cNvPr id="47" name="组合 46"/>
          <p:cNvGrpSpPr/>
          <p:nvPr/>
        </p:nvGrpSpPr>
        <p:grpSpPr>
          <a:xfrm>
            <a:off x="161290" y="650875"/>
            <a:ext cx="6576060" cy="1961515"/>
            <a:chOff x="2853" y="1025"/>
            <a:chExt cx="10356" cy="3089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2853" y="2816"/>
              <a:ext cx="6073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53882" dir="13500000" algn="ctr" rotWithShape="0">
                <a:srgbClr val="808080">
                  <a:alpha val="50000"/>
                </a:srgbClr>
              </a:outerShdw>
            </a:effectLst>
          </p:spPr>
        </p:cxnSp>
        <p:cxnSp>
          <p:nvCxnSpPr>
            <p:cNvPr id="11" name="直接连接符 10"/>
            <p:cNvCxnSpPr/>
            <p:nvPr/>
          </p:nvCxnSpPr>
          <p:spPr>
            <a:xfrm>
              <a:off x="4718" y="1358"/>
              <a:ext cx="0" cy="2757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53882" dir="13500000" algn="ctr" rotWithShape="0">
                <a:srgbClr val="808080">
                  <a:alpha val="50000"/>
                </a:srgbClr>
              </a:outerShdw>
            </a:effectLst>
          </p:spPr>
        </p:cxnSp>
        <p:sp>
          <p:nvSpPr>
            <p:cNvPr id="12" name="文本框 11"/>
            <p:cNvSpPr txBox="1"/>
            <p:nvPr/>
          </p:nvSpPr>
          <p:spPr>
            <a:xfrm>
              <a:off x="2998" y="1772"/>
              <a:ext cx="144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rgbClr val="00B05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卖方</a:t>
              </a:r>
              <a:endParaRPr lang="zh-CN" altLang="en-US" sz="280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998" y="3016"/>
              <a:ext cx="144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买方</a:t>
              </a:r>
              <a:endParaRPr lang="zh-CN" altLang="en-US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073" y="1025"/>
              <a:ext cx="2694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rgbClr val="00B050"/>
                  </a:solidFill>
                </a:rPr>
                <a:t>...</a:t>
              </a:r>
              <a:endParaRPr lang="en-US" altLang="zh-CN">
                <a:solidFill>
                  <a:srgbClr val="00B050"/>
                </a:solidFill>
              </a:endParaRPr>
            </a:p>
            <a:p>
              <a:r>
                <a:rPr lang="zh-CN" altLang="en-US">
                  <a:solidFill>
                    <a:srgbClr val="00B050"/>
                  </a:solidFill>
                </a:rPr>
                <a:t>卖三：</a:t>
              </a:r>
              <a:r>
                <a:rPr lang="en-US" altLang="zh-CN">
                  <a:solidFill>
                    <a:srgbClr val="00B050"/>
                  </a:solidFill>
                </a:rPr>
                <a:t>3.13</a:t>
              </a:r>
              <a:endParaRPr lang="en-US" altLang="zh-CN">
                <a:solidFill>
                  <a:srgbClr val="00B050"/>
                </a:solidFill>
              </a:endParaRPr>
            </a:p>
            <a:p>
              <a:r>
                <a:rPr lang="zh-CN" altLang="en-US">
                  <a:solidFill>
                    <a:srgbClr val="00B050"/>
                  </a:solidFill>
                </a:rPr>
                <a:t>卖二：</a:t>
              </a:r>
              <a:r>
                <a:rPr lang="en-US" altLang="zh-CN">
                  <a:solidFill>
                    <a:srgbClr val="00B050"/>
                  </a:solidFill>
                </a:rPr>
                <a:t>3.12</a:t>
              </a:r>
              <a:endParaRPr lang="en-US" altLang="zh-CN">
                <a:solidFill>
                  <a:srgbClr val="00B050"/>
                </a:solidFill>
              </a:endParaRPr>
            </a:p>
            <a:p>
              <a:r>
                <a:rPr lang="zh-CN" altLang="en-US">
                  <a:solidFill>
                    <a:srgbClr val="00B050"/>
                  </a:solidFill>
                </a:rPr>
                <a:t>卖一：</a:t>
              </a:r>
              <a:r>
                <a:rPr lang="en-US" altLang="zh-CN">
                  <a:solidFill>
                    <a:srgbClr val="00B050"/>
                  </a:solidFill>
                </a:rPr>
                <a:t>3.11</a:t>
              </a:r>
              <a:endParaRPr lang="en-US" altLang="zh-CN">
                <a:solidFill>
                  <a:srgbClr val="00B050"/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073" y="3016"/>
              <a:ext cx="269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800">
                  <a:solidFill>
                    <a:srgbClr val="FF0000"/>
                  </a:solidFill>
                </a:rPr>
                <a:t>--</a:t>
              </a:r>
              <a:endParaRPr lang="en-US" altLang="zh-CN" sz="2800">
                <a:solidFill>
                  <a:srgbClr val="FF0000"/>
                </a:solidFill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07" y="2130"/>
              <a:ext cx="144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/>
                <a:t>价差</a:t>
              </a:r>
              <a:endParaRPr lang="zh-CN" altLang="en-US" sz="2800"/>
            </a:p>
          </p:txBody>
        </p:sp>
        <p:sp>
          <p:nvSpPr>
            <p:cNvPr id="32" name="左大括号 31"/>
            <p:cNvSpPr/>
            <p:nvPr/>
          </p:nvSpPr>
          <p:spPr>
            <a:xfrm>
              <a:off x="11169" y="1790"/>
              <a:ext cx="119" cy="1360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53882" dir="13500000" algn="ctr" rotWithShape="0">
                <a:srgbClr val="808080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rgbClr val="FF66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1451" y="1653"/>
              <a:ext cx="175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商品质量</a:t>
              </a:r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1451" y="2579"/>
              <a:ext cx="175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价值预期</a:t>
              </a:r>
              <a:endParaRPr lang="zh-CN" altLang="en-US"/>
            </a:p>
          </p:txBody>
        </p:sp>
      </p:grpSp>
      <p:cxnSp>
        <p:nvCxnSpPr>
          <p:cNvPr id="35" name="直接连接符 34"/>
          <p:cNvCxnSpPr/>
          <p:nvPr/>
        </p:nvCxnSpPr>
        <p:spPr>
          <a:xfrm>
            <a:off x="115570" y="2763520"/>
            <a:ext cx="8884920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lgDashDotDot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</p:cxnSp>
      <p:grpSp>
        <p:nvGrpSpPr>
          <p:cNvPr id="48" name="组合 47"/>
          <p:cNvGrpSpPr/>
          <p:nvPr/>
        </p:nvGrpSpPr>
        <p:grpSpPr>
          <a:xfrm>
            <a:off x="161290" y="2774315"/>
            <a:ext cx="6576695" cy="2494280"/>
            <a:chOff x="2853" y="4369"/>
            <a:chExt cx="10357" cy="3928"/>
          </a:xfrm>
        </p:grpSpPr>
        <p:cxnSp>
          <p:nvCxnSpPr>
            <p:cNvPr id="36" name="直接连接符 35"/>
            <p:cNvCxnSpPr/>
            <p:nvPr/>
          </p:nvCxnSpPr>
          <p:spPr>
            <a:xfrm>
              <a:off x="2853" y="6273"/>
              <a:ext cx="6073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53882" dir="13500000" algn="ctr" rotWithShape="0">
                <a:srgbClr val="808080">
                  <a:alpha val="50000"/>
                </a:srgbClr>
              </a:outerShdw>
            </a:effectLst>
          </p:spPr>
        </p:cxnSp>
        <p:cxnSp>
          <p:nvCxnSpPr>
            <p:cNvPr id="37" name="直接连接符 36"/>
            <p:cNvCxnSpPr/>
            <p:nvPr/>
          </p:nvCxnSpPr>
          <p:spPr>
            <a:xfrm>
              <a:off x="4718" y="4815"/>
              <a:ext cx="0" cy="2757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53882" dir="13500000" algn="ctr" rotWithShape="0">
                <a:srgbClr val="808080">
                  <a:alpha val="50000"/>
                </a:srgbClr>
              </a:outerShdw>
            </a:effectLst>
          </p:spPr>
        </p:cxnSp>
        <p:sp>
          <p:nvSpPr>
            <p:cNvPr id="38" name="文本框 37"/>
            <p:cNvSpPr txBox="1"/>
            <p:nvPr/>
          </p:nvSpPr>
          <p:spPr>
            <a:xfrm>
              <a:off x="2998" y="5229"/>
              <a:ext cx="144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rgbClr val="00B05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卖方</a:t>
              </a:r>
              <a:endParaRPr lang="zh-CN" altLang="en-US" sz="280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998" y="6473"/>
              <a:ext cx="144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买方</a:t>
              </a:r>
              <a:endParaRPr lang="zh-CN" altLang="en-US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073" y="4369"/>
              <a:ext cx="2694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rgbClr val="00B050"/>
                  </a:solidFill>
                </a:rPr>
                <a:t>...</a:t>
              </a:r>
              <a:endParaRPr lang="en-US" altLang="zh-CN">
                <a:solidFill>
                  <a:srgbClr val="00B050"/>
                </a:solidFill>
              </a:endParaRPr>
            </a:p>
            <a:p>
              <a:r>
                <a:rPr lang="zh-CN" altLang="en-US">
                  <a:solidFill>
                    <a:srgbClr val="00B050"/>
                  </a:solidFill>
                </a:rPr>
                <a:t>卖三：</a:t>
              </a:r>
              <a:r>
                <a:rPr lang="en-US" altLang="zh-CN">
                  <a:solidFill>
                    <a:srgbClr val="00B050"/>
                  </a:solidFill>
                </a:rPr>
                <a:t>3.13</a:t>
              </a:r>
              <a:endParaRPr lang="en-US" altLang="zh-CN">
                <a:solidFill>
                  <a:srgbClr val="00B050"/>
                </a:solidFill>
              </a:endParaRPr>
            </a:p>
            <a:p>
              <a:r>
                <a:rPr lang="zh-CN" altLang="en-US">
                  <a:solidFill>
                    <a:srgbClr val="00B050"/>
                  </a:solidFill>
                </a:rPr>
                <a:t>卖二：</a:t>
              </a:r>
              <a:r>
                <a:rPr lang="en-US" altLang="zh-CN">
                  <a:solidFill>
                    <a:srgbClr val="00B050"/>
                  </a:solidFill>
                </a:rPr>
                <a:t>3.12</a:t>
              </a:r>
              <a:endParaRPr lang="en-US" altLang="zh-CN">
                <a:solidFill>
                  <a:srgbClr val="00B050"/>
                </a:solidFill>
              </a:endParaRPr>
            </a:p>
            <a:p>
              <a:r>
                <a:rPr lang="zh-CN" altLang="en-US">
                  <a:solidFill>
                    <a:srgbClr val="00B050"/>
                  </a:solidFill>
                </a:rPr>
                <a:t>卖一：</a:t>
              </a:r>
              <a:r>
                <a:rPr lang="en-US" altLang="zh-CN">
                  <a:solidFill>
                    <a:srgbClr val="00B050"/>
                  </a:solidFill>
                </a:rPr>
                <a:t>3.11</a:t>
              </a:r>
              <a:endParaRPr lang="en-US" altLang="zh-CN">
                <a:solidFill>
                  <a:srgbClr val="00B050"/>
                </a:solidFill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9607" y="5587"/>
              <a:ext cx="144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/>
                <a:t>价差</a:t>
              </a:r>
              <a:endParaRPr lang="zh-CN" altLang="en-US" sz="2800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1288" y="5708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>
                  <a:solidFill>
                    <a:srgbClr val="FF0000"/>
                  </a:solidFill>
                </a:rPr>
                <a:t>价值预期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5073" y="6409"/>
              <a:ext cx="2694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rgbClr val="FF0000"/>
                  </a:solidFill>
                </a:rPr>
                <a:t>买一：</a:t>
              </a:r>
              <a:r>
                <a:rPr lang="en-US" altLang="zh-CN">
                  <a:solidFill>
                    <a:srgbClr val="FF0000"/>
                  </a:solidFill>
                </a:rPr>
                <a:t>3.10</a:t>
              </a:r>
              <a:endParaRPr lang="en-US" altLang="zh-CN">
                <a:solidFill>
                  <a:srgbClr val="FF0000"/>
                </a:solidFill>
              </a:endParaRPr>
            </a:p>
            <a:p>
              <a:r>
                <a:rPr lang="zh-CN" altLang="en-US">
                  <a:solidFill>
                    <a:srgbClr val="FF0000"/>
                  </a:solidFill>
                </a:rPr>
                <a:t>买二：</a:t>
              </a:r>
              <a:r>
                <a:rPr lang="en-US" altLang="zh-CN">
                  <a:solidFill>
                    <a:srgbClr val="FF0000"/>
                  </a:solidFill>
                </a:rPr>
                <a:t>3.09</a:t>
              </a:r>
              <a:endParaRPr lang="en-US" altLang="zh-CN">
                <a:solidFill>
                  <a:srgbClr val="FF0000"/>
                </a:solidFill>
              </a:endParaRPr>
            </a:p>
            <a:p>
              <a:r>
                <a:rPr lang="zh-CN" altLang="en-US">
                  <a:solidFill>
                    <a:srgbClr val="FF0000"/>
                  </a:solidFill>
                </a:rPr>
                <a:t>买三：</a:t>
              </a:r>
              <a:r>
                <a:rPr lang="en-US" altLang="zh-CN">
                  <a:solidFill>
                    <a:srgbClr val="FF0000"/>
                  </a:solidFill>
                </a:rPr>
                <a:t>3.08</a:t>
              </a:r>
              <a:endParaRPr lang="en-US" altLang="zh-CN">
                <a:solidFill>
                  <a:srgbClr val="FF0000"/>
                </a:solidFill>
              </a:endParaRPr>
            </a:p>
            <a:p>
              <a:r>
                <a:rPr lang="en-US" altLang="zh-CN">
                  <a:solidFill>
                    <a:srgbClr val="FF0000"/>
                  </a:solidFill>
                </a:rPr>
                <a:t>...</a:t>
              </a:r>
              <a:endParaRPr lang="en-US" altLang="zh-CN">
                <a:solidFill>
                  <a:srgbClr val="FF0000"/>
                </a:solidFill>
              </a:endParaRPr>
            </a:p>
          </p:txBody>
        </p:sp>
      </p:grpSp>
      <p:pic>
        <p:nvPicPr>
          <p:cNvPr id="49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07840" y="4110355"/>
            <a:ext cx="2124075" cy="227647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845" y="4110990"/>
            <a:ext cx="2114550" cy="2275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投资交易简介</a:t>
            </a:r>
            <a:endParaRPr lang="zh-CN" altLang="en-US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85305" y="762000"/>
            <a:ext cx="2152650" cy="60382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15" y="898525"/>
            <a:ext cx="5483225" cy="29806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540" y="4261485"/>
            <a:ext cx="2387600" cy="2249805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2643505" y="4593590"/>
            <a:ext cx="0" cy="1329055"/>
          </a:xfrm>
          <a:prstGeom prst="lin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直接连接符 9"/>
          <p:cNvCxnSpPr/>
          <p:nvPr/>
        </p:nvCxnSpPr>
        <p:spPr>
          <a:xfrm>
            <a:off x="2642870" y="4869180"/>
            <a:ext cx="200660" cy="0"/>
          </a:xfrm>
          <a:prstGeom prst="lin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直接连接符 10"/>
          <p:cNvCxnSpPr/>
          <p:nvPr/>
        </p:nvCxnSpPr>
        <p:spPr>
          <a:xfrm>
            <a:off x="2427605" y="5711825"/>
            <a:ext cx="215900" cy="0"/>
          </a:xfrm>
          <a:prstGeom prst="lin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文本框 11"/>
          <p:cNvSpPr txBox="1"/>
          <p:nvPr/>
        </p:nvSpPr>
        <p:spPr>
          <a:xfrm>
            <a:off x="1883410" y="4446270"/>
            <a:ext cx="7315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 b="1"/>
              <a:t>当日最高</a:t>
            </a:r>
            <a:endParaRPr lang="zh-CN" altLang="en-US" sz="1000" b="1"/>
          </a:p>
        </p:txBody>
      </p:sp>
      <p:sp>
        <p:nvSpPr>
          <p:cNvPr id="13" name="文本框 12"/>
          <p:cNvSpPr txBox="1"/>
          <p:nvPr/>
        </p:nvSpPr>
        <p:spPr>
          <a:xfrm>
            <a:off x="1983105" y="5589270"/>
            <a:ext cx="5080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 b="1"/>
              <a:t>开盘</a:t>
            </a:r>
            <a:endParaRPr lang="zh-CN" altLang="en-US" sz="1000" b="1"/>
          </a:p>
        </p:txBody>
      </p:sp>
      <p:sp>
        <p:nvSpPr>
          <p:cNvPr id="14" name="文本框 13"/>
          <p:cNvSpPr txBox="1"/>
          <p:nvPr/>
        </p:nvSpPr>
        <p:spPr>
          <a:xfrm>
            <a:off x="2700020" y="5876290"/>
            <a:ext cx="7315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 b="1"/>
              <a:t>当日最低</a:t>
            </a:r>
            <a:endParaRPr lang="zh-CN" altLang="en-US" sz="1000" b="1"/>
          </a:p>
        </p:txBody>
      </p:sp>
      <p:sp>
        <p:nvSpPr>
          <p:cNvPr id="15" name="文本框 14"/>
          <p:cNvSpPr txBox="1"/>
          <p:nvPr/>
        </p:nvSpPr>
        <p:spPr>
          <a:xfrm>
            <a:off x="2843530" y="4746625"/>
            <a:ext cx="7315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 b="1"/>
              <a:t>收盘</a:t>
            </a:r>
            <a:endParaRPr lang="zh-CN" altLang="en-US" sz="1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投资交易简介</a:t>
            </a:r>
            <a:endParaRPr lang="zh-CN" alt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7690" y="966470"/>
            <a:ext cx="7244715" cy="4925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with content">
  <a:themeElements>
    <a:clrScheme name="Custom 218">
      <a:dk1>
        <a:sysClr val="windowText" lastClr="000000"/>
      </a:dk1>
      <a:lt1>
        <a:sysClr val="window" lastClr="FFFFFF"/>
      </a:lt1>
      <a:dk2>
        <a:srgbClr val="0096D6"/>
      </a:dk2>
      <a:lt2>
        <a:srgbClr val="E5E8E8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008B2B"/>
      </a:accent6>
      <a:hlink>
        <a:srgbClr val="0096D6"/>
      </a:hlink>
      <a:folHlink>
        <a:srgbClr val="0096D6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29895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pt主题">
  <a:themeElements>
    <a:clrScheme name="3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自定义设计方案">
      <a:majorFont>
        <a:latin typeface="Arial"/>
        <a:ea typeface="宋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自定义设计方案">
  <a:themeElements>
    <a:clrScheme name="4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自定义设计方案">
      <a:majorFont>
        <a:latin typeface="Arial"/>
        <a:ea typeface="宋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7_自定义设计方案">
  <a:themeElements>
    <a:clrScheme name="4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自定义设计方案">
      <a:majorFont>
        <a:latin typeface="Arial"/>
        <a:ea typeface="宋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8_自定义设计方案">
  <a:themeElements>
    <a:clrScheme name="4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自定义设计方案">
      <a:majorFont>
        <a:latin typeface="Arial"/>
        <a:ea typeface="宋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9_自定义设计方案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0_自定义设计方案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1_自定义设计方案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3234</Words>
  <Application>WPS 演示</Application>
  <PresentationFormat>全屏显示(4:3)</PresentationFormat>
  <Paragraphs>394</Paragraphs>
  <Slides>40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8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64" baseType="lpstr">
      <vt:lpstr>Arial</vt:lpstr>
      <vt:lpstr>宋体</vt:lpstr>
      <vt:lpstr>Wingdings</vt:lpstr>
      <vt:lpstr>HP Simplified</vt:lpstr>
      <vt:lpstr>HP Simplified</vt:lpstr>
      <vt:lpstr>Arial</vt:lpstr>
      <vt:lpstr>Lucida Grande</vt:lpstr>
      <vt:lpstr>微软雅黑</vt:lpstr>
      <vt:lpstr>华文细黑</vt:lpstr>
      <vt:lpstr>Arial Unicode MS</vt:lpstr>
      <vt:lpstr>Calibri</vt:lpstr>
      <vt:lpstr>Wingdings</vt:lpstr>
      <vt:lpstr>Arial Black</vt:lpstr>
      <vt:lpstr>黑体</vt:lpstr>
      <vt:lpstr>Segoe Print</vt:lpstr>
      <vt:lpstr>Title with content</vt:lpstr>
      <vt:lpstr>ppt主题</vt:lpstr>
      <vt:lpstr>6_自定义设计方案</vt:lpstr>
      <vt:lpstr>7_自定义设计方案</vt:lpstr>
      <vt:lpstr>8_自定义设计方案</vt:lpstr>
      <vt:lpstr>9_自定义设计方案</vt:lpstr>
      <vt:lpstr>10_自定义设计方案</vt:lpstr>
      <vt:lpstr>11_自定义设计方案</vt:lpstr>
      <vt:lpstr>Equation.KSEE3</vt:lpstr>
      <vt:lpstr>AI--量化交易</vt:lpstr>
      <vt:lpstr>主要内容</vt:lpstr>
      <vt:lpstr>1 投资交易简介</vt:lpstr>
      <vt:lpstr>1 投资交易简介</vt:lpstr>
      <vt:lpstr>1 投资交易简介</vt:lpstr>
      <vt:lpstr>1 投资交易简介</vt:lpstr>
      <vt:lpstr>1 投资交易简介</vt:lpstr>
      <vt:lpstr>1 投资交易简介</vt:lpstr>
      <vt:lpstr>1 投资交易简介</vt:lpstr>
      <vt:lpstr>1 投资交易简介</vt:lpstr>
      <vt:lpstr>1.1  基本交易</vt:lpstr>
      <vt:lpstr>1.1  基本交易</vt:lpstr>
      <vt:lpstr>1.2  投资交易市场</vt:lpstr>
      <vt:lpstr>1.2  投资交易市场</vt:lpstr>
      <vt:lpstr>1.3  市场分析</vt:lpstr>
      <vt:lpstr>1.3  市场分析</vt:lpstr>
      <vt:lpstr>1.4  量化基金概况</vt:lpstr>
      <vt:lpstr>1.4  量化基金概况</vt:lpstr>
      <vt:lpstr>1.4  量化基金概况</vt:lpstr>
      <vt:lpstr>1.4  量化基金概况</vt:lpstr>
      <vt:lpstr>1.5  小结</vt:lpstr>
      <vt:lpstr>2 交易数据</vt:lpstr>
      <vt:lpstr>2  交易数据</vt:lpstr>
      <vt:lpstr>2.1  数据获取tushare</vt:lpstr>
      <vt:lpstr>2.1  数据获取tushare</vt:lpstr>
      <vt:lpstr>2.1  数据获取tushare</vt:lpstr>
      <vt:lpstr>2.1  数据获取tushare</vt:lpstr>
      <vt:lpstr>2.1  数据获取tushare</vt:lpstr>
      <vt:lpstr>2.2  数据K线可视化: matplotlib.finance</vt:lpstr>
      <vt:lpstr>2.2  数据K线可视化: matplotlib.finance</vt:lpstr>
      <vt:lpstr>2.2  数据K线可视化: matplotlib.finance</vt:lpstr>
      <vt:lpstr>2.3 小结</vt:lpstr>
      <vt:lpstr>3 量化交易</vt:lpstr>
      <vt:lpstr>3 AI量化交易</vt:lpstr>
      <vt:lpstr>3 AI量化交易</vt:lpstr>
      <vt:lpstr>3.2 KNN</vt:lpstr>
      <vt:lpstr>3.3 KMean</vt:lpstr>
      <vt:lpstr>3.4 MLPnn</vt:lpstr>
      <vt:lpstr>3.5 小结</vt:lpstr>
      <vt:lpstr>The End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Jun Liu</dc:creator>
  <cp:lastModifiedBy>大树1403918342</cp:lastModifiedBy>
  <cp:revision>627</cp:revision>
  <dcterms:created xsi:type="dcterms:W3CDTF">2013-02-28T06:58:00Z</dcterms:created>
  <dcterms:modified xsi:type="dcterms:W3CDTF">2018-03-15T02:52:51Z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